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
  </p:notesMasterIdLst>
  <p:handoutMasterIdLst>
    <p:handoutMasterId r:id="rId6"/>
  </p:handoutMasterIdLst>
  <p:sldIdLst>
    <p:sldId id="294" r:id="rId2"/>
    <p:sldId id="295" r:id="rId3"/>
    <p:sldId id="293" r:id="rId4"/>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guide id="3" orient="horz" pos="3131">
          <p15:clr>
            <a:srgbClr val="A4A3A4"/>
          </p15:clr>
        </p15:guide>
        <p15:guide id="4"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99FF33"/>
    <a:srgbClr val="99FF66"/>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87596" autoAdjust="0"/>
  </p:normalViewPr>
  <p:slideViewPr>
    <p:cSldViewPr>
      <p:cViewPr>
        <p:scale>
          <a:sx n="68" d="100"/>
          <a:sy n="68" d="100"/>
        </p:scale>
        <p:origin x="-86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2838" y="-108"/>
      </p:cViewPr>
      <p:guideLst>
        <p:guide orient="horz" pos="2880"/>
        <p:guide orient="horz" pos="3131"/>
        <p:guide pos="2160"/>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DB182DB0-CEB0-4A9D-BF5E-078334A44DE4}" type="datetimeFigureOut">
              <a:rPr lang="en-US" smtClean="0"/>
              <a:pPr/>
              <a:t>20-Jul-16</a:t>
            </a:fld>
            <a:endParaRPr lang="en-US"/>
          </a:p>
        </p:txBody>
      </p:sp>
      <p:sp>
        <p:nvSpPr>
          <p:cNvPr id="4" name="Footer Placeholder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60742922-773E-4EFC-9CD2-F353F24ACD6F}" type="slidenum">
              <a:rPr lang="en-US" smtClean="0"/>
              <a:pPr/>
              <a:t>‹#›</a:t>
            </a:fld>
            <a:endParaRPr lang="en-US"/>
          </a:p>
        </p:txBody>
      </p:sp>
    </p:spTree>
    <p:extLst>
      <p:ext uri="{BB962C8B-B14F-4D97-AF65-F5344CB8AC3E}">
        <p14:creationId xmlns:p14="http://schemas.microsoft.com/office/powerpoint/2010/main" val="1588913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BB9A3B6D-4CAC-4EBE-B545-9CEBA148F1F6}" type="datetimeFigureOut">
              <a:rPr lang="en-US" smtClean="0"/>
              <a:pPr/>
              <a:t>20-Jul-16</a:t>
            </a:fld>
            <a:endParaRPr lang="en-US" dirty="0"/>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58FFCA27-CE1C-4A1D-9402-19823C87C6A8}" type="slidenum">
              <a:rPr lang="en-US" smtClean="0"/>
              <a:pPr/>
              <a:t>‹#›</a:t>
            </a:fld>
            <a:endParaRPr lang="en-US" dirty="0"/>
          </a:p>
        </p:txBody>
      </p:sp>
    </p:spTree>
    <p:extLst>
      <p:ext uri="{BB962C8B-B14F-4D97-AF65-F5344CB8AC3E}">
        <p14:creationId xmlns:p14="http://schemas.microsoft.com/office/powerpoint/2010/main" val="2760778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まず、こちらはサバ州全体の地図となります。</a:t>
            </a:r>
            <a:endParaRPr lang="en-US" altLang="ja-JP" dirty="0" smtClean="0"/>
          </a:p>
          <a:p>
            <a:r>
              <a:rPr lang="ja-JP" altLang="en-US" dirty="0" smtClean="0"/>
              <a:t>真ん中上部分にキナバル山、その左手にコタキナバル市内、右側が東海岸となり、有名なセピロックオランウータンセンターのあるサンダカンや、ダイビングで有名なシパダン島もこちらにございます。また、野生動物が多く見れる場所・ラハダトのタビンやダナンバレーもこちら東海岸にございます。ただ、残念ながら東海岸は現在外務省の危険度情報が発令されている地域でもございます。</a:t>
            </a:r>
            <a:endParaRPr lang="en-MY" dirty="0"/>
          </a:p>
        </p:txBody>
      </p:sp>
      <p:sp>
        <p:nvSpPr>
          <p:cNvPr id="4" name="Slide Number Placeholder 3"/>
          <p:cNvSpPr>
            <a:spLocks noGrp="1"/>
          </p:cNvSpPr>
          <p:nvPr>
            <p:ph type="sldNum" sz="quarter" idx="10"/>
          </p:nvPr>
        </p:nvSpPr>
        <p:spPr/>
        <p:txBody>
          <a:bodyPr/>
          <a:lstStyle/>
          <a:p>
            <a:fld id="{58FFCA27-CE1C-4A1D-9402-19823C87C6A8}" type="slidenum">
              <a:rPr lang="en-US" smtClean="0"/>
              <a:pPr/>
              <a:t>1</a:t>
            </a:fld>
            <a:endParaRPr lang="en-US" dirty="0"/>
          </a:p>
        </p:txBody>
      </p:sp>
    </p:spTree>
    <p:extLst>
      <p:ext uri="{BB962C8B-B14F-4D97-AF65-F5344CB8AC3E}">
        <p14:creationId xmlns:p14="http://schemas.microsoft.com/office/powerpoint/2010/main" val="4179689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まず、こちらお手元にお配りしております地図をご覧いただけますか。こちらがアクティビティの行われる大まかな位置関係となります。</a:t>
            </a:r>
            <a:endParaRPr lang="en-US" altLang="ja-JP" dirty="0" smtClean="0"/>
          </a:p>
          <a:p>
            <a:endParaRPr lang="en-MY" dirty="0"/>
          </a:p>
        </p:txBody>
      </p:sp>
      <p:sp>
        <p:nvSpPr>
          <p:cNvPr id="4" name="Slide Number Placeholder 3"/>
          <p:cNvSpPr>
            <a:spLocks noGrp="1"/>
          </p:cNvSpPr>
          <p:nvPr>
            <p:ph type="sldNum" sz="quarter" idx="10"/>
          </p:nvPr>
        </p:nvSpPr>
        <p:spPr/>
        <p:txBody>
          <a:bodyPr/>
          <a:lstStyle/>
          <a:p>
            <a:fld id="{58FFCA27-CE1C-4A1D-9402-19823C87C6A8}" type="slidenum">
              <a:rPr lang="en-US" smtClean="0"/>
              <a:pPr/>
              <a:t>2</a:t>
            </a:fld>
            <a:endParaRPr lang="en-US" dirty="0"/>
          </a:p>
        </p:txBody>
      </p:sp>
    </p:spTree>
    <p:extLst>
      <p:ext uri="{BB962C8B-B14F-4D97-AF65-F5344CB8AC3E}">
        <p14:creationId xmlns:p14="http://schemas.microsoft.com/office/powerpoint/2010/main" val="2054721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ja-JP" dirty="0" smtClean="0"/>
              <a:t>5</a:t>
            </a:r>
            <a:r>
              <a:rPr lang="ja-JP" altLang="en-US" dirty="0" smtClean="0"/>
              <a:t>つ目の・・・パパガ村は現住民族・カダザン族の多い村で農耕民族でキリスト教が多くいる村です。到着後はカダザン族の伝統衣装を着た村人が伝統楽器の演奏とともに皆様をお迎えします。アクティビティは他にもゴム採取や、水牛に乗る体験もございます。</a:t>
            </a:r>
            <a:endParaRPr lang="en-US" altLang="ja-JP" dirty="0" smtClean="0"/>
          </a:p>
          <a:p>
            <a:r>
              <a:rPr lang="ja-JP" altLang="en-US" dirty="0" smtClean="0"/>
              <a:t>昼食は各家庭の車で移動し、それぞれの家庭料理を頂きます。団欒等終えて、村の集会所に再集合し、お別れとなります。</a:t>
            </a:r>
            <a:endParaRPr lang="en-US" altLang="ja-JP" dirty="0" smtClean="0"/>
          </a:p>
          <a:p>
            <a:r>
              <a:rPr lang="ja-JP" altLang="en-US" dirty="0" smtClean="0"/>
              <a:t>ご希望の場合はこちらのプログラムに学校訪問等も追加できます。学校はとても好意的なので今まで弊社でお手配しました日本の学生さんもとても楽しまれておりました。</a:t>
            </a:r>
            <a:endParaRPr lang="en-MY" dirty="0"/>
          </a:p>
        </p:txBody>
      </p:sp>
      <p:sp>
        <p:nvSpPr>
          <p:cNvPr id="4" name="Slide Number Placeholder 3"/>
          <p:cNvSpPr>
            <a:spLocks noGrp="1"/>
          </p:cNvSpPr>
          <p:nvPr>
            <p:ph type="sldNum" sz="quarter" idx="10"/>
          </p:nvPr>
        </p:nvSpPr>
        <p:spPr/>
        <p:txBody>
          <a:bodyPr/>
          <a:lstStyle/>
          <a:p>
            <a:fld id="{58FFCA27-CE1C-4A1D-9402-19823C87C6A8}" type="slidenum">
              <a:rPr lang="en-US" smtClean="0"/>
              <a:pPr/>
              <a:t>3</a:t>
            </a:fld>
            <a:endParaRPr lang="en-US" dirty="0"/>
          </a:p>
        </p:txBody>
      </p:sp>
    </p:spTree>
    <p:extLst>
      <p:ext uri="{BB962C8B-B14F-4D97-AF65-F5344CB8AC3E}">
        <p14:creationId xmlns:p14="http://schemas.microsoft.com/office/powerpoint/2010/main" val="1975076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1DFC1F-8248-48BD-8414-1159FDFC16B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1142998" y="-1142998"/>
            <a:ext cx="6858003" cy="9144000"/>
          </a:xfrm>
          <a:prstGeom prst="rect">
            <a:avLst/>
          </a:prstGeom>
        </p:spPr>
      </p:pic>
    </p:spTree>
    <p:extLst>
      <p:ext uri="{BB962C8B-B14F-4D97-AF65-F5344CB8AC3E}">
        <p14:creationId xmlns:p14="http://schemas.microsoft.com/office/powerpoint/2010/main" val="3289987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77039" y="3244334"/>
            <a:ext cx="2989921" cy="369332"/>
          </a:xfrm>
          <a:prstGeom prst="rect">
            <a:avLst/>
          </a:prstGeom>
        </p:spPr>
        <p:txBody>
          <a:bodyPr wrap="none">
            <a:spAutoFit/>
          </a:bodyPr>
          <a:lstStyle/>
          <a:p>
            <a:pPr marL="457200" indent="-228600">
              <a:spcAft>
                <a:spcPts val="0"/>
              </a:spcAft>
            </a:pPr>
            <a:r>
              <a:rPr lang="en-MY" b="1" dirty="0">
                <a:latin typeface="Century Gothic" panose="020B0502020202020204" pitchFamily="34" charset="0"/>
                <a:ea typeface="ＭＳ 明朝" panose="02020609040205080304" pitchFamily="17" charset="-128"/>
              </a:rPr>
              <a:t>2.    KARIYA/YOSHIE MS</a:t>
            </a:r>
            <a:endParaRPr lang="en-MY" dirty="0">
              <a:effectLst/>
              <a:latin typeface="Times New Roman" panose="02020603050405020304" pitchFamily="18" charset="0"/>
              <a:ea typeface="ＭＳ 明朝" panose="02020609040205080304" pitchFamily="17" charset="-128"/>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9262" y="190500"/>
            <a:ext cx="5705475" cy="6477000"/>
          </a:xfrm>
          <a:prstGeom prst="rect">
            <a:avLst/>
          </a:prstGeom>
        </p:spPr>
      </p:pic>
    </p:spTree>
    <p:extLst>
      <p:ext uri="{BB962C8B-B14F-4D97-AF65-F5344CB8AC3E}">
        <p14:creationId xmlns:p14="http://schemas.microsoft.com/office/powerpoint/2010/main" val="1599934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274638"/>
            <a:ext cx="9144000" cy="639762"/>
          </a:xfrm>
          <a:solidFill>
            <a:srgbClr val="92D050"/>
          </a:solidFill>
        </p:spPr>
        <p:txBody>
          <a:bodyPr>
            <a:normAutofit fontScale="90000"/>
          </a:bodyPr>
          <a:lstStyle/>
          <a:p>
            <a:pPr algn="l"/>
            <a:r>
              <a:rPr lang="ja-JP" altLang="en-US" dirty="0" smtClean="0">
                <a:solidFill>
                  <a:schemeClr val="bg1"/>
                </a:solidFill>
              </a:rPr>
              <a:t>　</a:t>
            </a:r>
            <a:r>
              <a:rPr lang="en-US" altLang="ja-JP" sz="2000" b="1" dirty="0">
                <a:latin typeface="07ロゴたいぷゴシック7" panose="02000600000000000000" pitchFamily="50" charset="-128"/>
                <a:ea typeface="07ロゴたいぷゴシック7" panose="02000600000000000000" pitchFamily="50" charset="-128"/>
              </a:rPr>
              <a:t> </a:t>
            </a:r>
            <a:r>
              <a:rPr lang="ja-JP" altLang="en-US" sz="2400" b="1" dirty="0" smtClean="0">
                <a:latin typeface="07ロゴたいぷゴシック7" panose="02000600000000000000" pitchFamily="50" charset="-128"/>
                <a:ea typeface="07ロゴたいぷゴシック7" panose="02000600000000000000" pitchFamily="50" charset="-128"/>
              </a:rPr>
              <a:t>パ</a:t>
            </a:r>
            <a:r>
              <a:rPr lang="ja-JP" altLang="en-US" sz="2400" b="1" dirty="0" smtClean="0">
                <a:latin typeface="07ロゴたいぷゴシック7" panose="02000600000000000000" pitchFamily="50" charset="-128"/>
                <a:ea typeface="07ロゴたいぷゴシック7" panose="02000600000000000000" pitchFamily="50" charset="-128"/>
              </a:rPr>
              <a:t>パガ村ホームビジット</a:t>
            </a:r>
            <a:endParaRPr lang="en-US" sz="2400" b="1" dirty="0">
              <a:latin typeface="07ロゴたいぷゴシック7" panose="02000600000000000000" pitchFamily="50" charset="-128"/>
              <a:ea typeface="07ロゴたいぷゴシック7" panose="02000600000000000000" pitchFamily="50" charset="-128"/>
            </a:endParaRPr>
          </a:p>
        </p:txBody>
      </p:sp>
      <p:cxnSp>
        <p:nvCxnSpPr>
          <p:cNvPr id="26" name="Straight Arrow Connector 25"/>
          <p:cNvCxnSpPr/>
          <p:nvPr/>
        </p:nvCxnSpPr>
        <p:spPr>
          <a:xfrm>
            <a:off x="1981200" y="1617952"/>
            <a:ext cx="533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7" name="Rectangle 26"/>
          <p:cNvSpPr/>
          <p:nvPr/>
        </p:nvSpPr>
        <p:spPr>
          <a:xfrm>
            <a:off x="266700" y="1257300"/>
            <a:ext cx="1600200" cy="6858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t>ホテル出発</a:t>
            </a:r>
            <a:endParaRPr lang="en-US" sz="1400" dirty="0"/>
          </a:p>
        </p:txBody>
      </p:sp>
      <p:sp>
        <p:nvSpPr>
          <p:cNvPr id="28" name="Folded Corner 27"/>
          <p:cNvSpPr/>
          <p:nvPr/>
        </p:nvSpPr>
        <p:spPr>
          <a:xfrm>
            <a:off x="423219" y="990600"/>
            <a:ext cx="1295400"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08</a:t>
            </a:r>
            <a:r>
              <a:rPr lang="ja-JP" altLang="en-US" sz="1600" dirty="0" smtClean="0">
                <a:solidFill>
                  <a:schemeClr val="tx1"/>
                </a:solidFill>
              </a:rPr>
              <a:t>：</a:t>
            </a:r>
            <a:r>
              <a:rPr lang="en-US" altLang="ja-JP" sz="1600" dirty="0" smtClean="0">
                <a:solidFill>
                  <a:schemeClr val="tx1"/>
                </a:solidFill>
              </a:rPr>
              <a:t>00</a:t>
            </a:r>
            <a:endParaRPr lang="en-US" sz="1600" dirty="0">
              <a:solidFill>
                <a:schemeClr val="tx1"/>
              </a:solidFill>
            </a:endParaRPr>
          </a:p>
        </p:txBody>
      </p:sp>
      <p:sp>
        <p:nvSpPr>
          <p:cNvPr id="30" name="Rectangle 29"/>
          <p:cNvSpPr/>
          <p:nvPr/>
        </p:nvSpPr>
        <p:spPr>
          <a:xfrm>
            <a:off x="2588781" y="1250463"/>
            <a:ext cx="1600200" cy="6858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t>パパガ村到着後、</a:t>
            </a:r>
            <a:endParaRPr lang="en-US" altLang="ja-JP" sz="1400" dirty="0" smtClean="0"/>
          </a:p>
          <a:p>
            <a:pPr algn="ctr"/>
            <a:r>
              <a:rPr lang="ja-JP" altLang="en-US" sz="1400" dirty="0" smtClean="0"/>
              <a:t>村人からの歓迎</a:t>
            </a:r>
            <a:endParaRPr lang="en-US" sz="1400" dirty="0"/>
          </a:p>
        </p:txBody>
      </p:sp>
      <p:sp>
        <p:nvSpPr>
          <p:cNvPr id="31" name="Folded Corner 30"/>
          <p:cNvSpPr/>
          <p:nvPr/>
        </p:nvSpPr>
        <p:spPr>
          <a:xfrm>
            <a:off x="2745300" y="990600"/>
            <a:ext cx="1295400"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08</a:t>
            </a:r>
            <a:r>
              <a:rPr lang="ja-JP" altLang="en-US" sz="1600" dirty="0" smtClean="0">
                <a:solidFill>
                  <a:schemeClr val="tx1"/>
                </a:solidFill>
              </a:rPr>
              <a:t>：</a:t>
            </a:r>
            <a:r>
              <a:rPr lang="en-US" altLang="ja-JP" sz="1600" dirty="0" smtClean="0">
                <a:solidFill>
                  <a:schemeClr val="tx1"/>
                </a:solidFill>
              </a:rPr>
              <a:t>45</a:t>
            </a:r>
            <a:endParaRPr lang="en-US" sz="1600" dirty="0">
              <a:solidFill>
                <a:schemeClr val="tx1"/>
              </a:solidFill>
            </a:endParaRPr>
          </a:p>
        </p:txBody>
      </p:sp>
      <p:cxnSp>
        <p:nvCxnSpPr>
          <p:cNvPr id="32" name="Straight Arrow Connector 31"/>
          <p:cNvCxnSpPr/>
          <p:nvPr/>
        </p:nvCxnSpPr>
        <p:spPr>
          <a:xfrm>
            <a:off x="4239082" y="1617952"/>
            <a:ext cx="533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3" name="Rectangle 32"/>
          <p:cNvSpPr/>
          <p:nvPr/>
        </p:nvSpPr>
        <p:spPr>
          <a:xfrm>
            <a:off x="4910862" y="1250463"/>
            <a:ext cx="1497901" cy="69263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アクティビティ</a:t>
            </a:r>
            <a:endParaRPr lang="en-US" sz="1400" dirty="0">
              <a:solidFill>
                <a:schemeClr val="tx1"/>
              </a:solidFill>
            </a:endParaRPr>
          </a:p>
        </p:txBody>
      </p:sp>
      <p:sp>
        <p:nvSpPr>
          <p:cNvPr id="34" name="Folded Corner 33"/>
          <p:cNvSpPr/>
          <p:nvPr/>
        </p:nvSpPr>
        <p:spPr>
          <a:xfrm>
            <a:off x="5067381" y="990600"/>
            <a:ext cx="1212587"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09</a:t>
            </a:r>
            <a:r>
              <a:rPr lang="ja-JP" altLang="en-US" sz="1600" dirty="0" smtClean="0">
                <a:solidFill>
                  <a:schemeClr val="tx1"/>
                </a:solidFill>
              </a:rPr>
              <a:t>：</a:t>
            </a:r>
            <a:r>
              <a:rPr lang="en-US" altLang="ja-JP" sz="1600" dirty="0" smtClean="0">
                <a:solidFill>
                  <a:schemeClr val="tx1"/>
                </a:solidFill>
              </a:rPr>
              <a:t>00</a:t>
            </a:r>
            <a:endParaRPr lang="en-US" sz="1600" dirty="0">
              <a:solidFill>
                <a:schemeClr val="tx1"/>
              </a:solidFill>
            </a:endParaRPr>
          </a:p>
        </p:txBody>
      </p:sp>
      <p:cxnSp>
        <p:nvCxnSpPr>
          <p:cNvPr id="35" name="Straight Arrow Connector 34"/>
          <p:cNvCxnSpPr/>
          <p:nvPr/>
        </p:nvCxnSpPr>
        <p:spPr>
          <a:xfrm>
            <a:off x="6477000" y="1648404"/>
            <a:ext cx="509231" cy="18039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6" name="Rectangle 35"/>
          <p:cNvSpPr/>
          <p:nvPr/>
        </p:nvSpPr>
        <p:spPr>
          <a:xfrm>
            <a:off x="2693099" y="4129126"/>
            <a:ext cx="1497901" cy="94479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昼食後、再度集合し、お別れの挨拶等</a:t>
            </a:r>
            <a:endParaRPr lang="en-US" sz="1400" dirty="0">
              <a:solidFill>
                <a:schemeClr val="tx1"/>
              </a:solidFill>
            </a:endParaRPr>
          </a:p>
        </p:txBody>
      </p:sp>
      <p:sp>
        <p:nvSpPr>
          <p:cNvPr id="37" name="Folded Corner 36"/>
          <p:cNvSpPr/>
          <p:nvPr/>
        </p:nvSpPr>
        <p:spPr>
          <a:xfrm>
            <a:off x="2849618" y="3869264"/>
            <a:ext cx="1212587"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14</a:t>
            </a:r>
            <a:r>
              <a:rPr lang="ja-JP" altLang="en-US" sz="1600" dirty="0" smtClean="0">
                <a:solidFill>
                  <a:schemeClr val="tx1"/>
                </a:solidFill>
              </a:rPr>
              <a:t>：</a:t>
            </a:r>
            <a:r>
              <a:rPr lang="en-US" altLang="ja-JP" sz="1600" dirty="0" smtClean="0">
                <a:solidFill>
                  <a:schemeClr val="tx1"/>
                </a:solidFill>
              </a:rPr>
              <a:t>00</a:t>
            </a:r>
            <a:endParaRPr lang="en-US" sz="1600" dirty="0">
              <a:solidFill>
                <a:schemeClr val="tx1"/>
              </a:solidFill>
            </a:endParaRPr>
          </a:p>
        </p:txBody>
      </p:sp>
      <p:sp>
        <p:nvSpPr>
          <p:cNvPr id="39" name="Rectangle 38"/>
          <p:cNvSpPr/>
          <p:nvPr/>
        </p:nvSpPr>
        <p:spPr>
          <a:xfrm>
            <a:off x="271158" y="4126163"/>
            <a:ext cx="1584166" cy="94479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パパガ村出発</a:t>
            </a:r>
            <a:endParaRPr lang="en-US" sz="1400" dirty="0">
              <a:solidFill>
                <a:schemeClr val="tx1"/>
              </a:solidFill>
            </a:endParaRPr>
          </a:p>
        </p:txBody>
      </p:sp>
      <p:sp>
        <p:nvSpPr>
          <p:cNvPr id="40" name="Folded Corner 39"/>
          <p:cNvSpPr/>
          <p:nvPr/>
        </p:nvSpPr>
        <p:spPr>
          <a:xfrm>
            <a:off x="382403" y="3810000"/>
            <a:ext cx="1282421"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14</a:t>
            </a:r>
            <a:r>
              <a:rPr lang="ja-JP" altLang="en-US" sz="1600" dirty="0" smtClean="0">
                <a:solidFill>
                  <a:schemeClr val="tx1"/>
                </a:solidFill>
              </a:rPr>
              <a:t>：</a:t>
            </a:r>
            <a:r>
              <a:rPr lang="en-US" altLang="ja-JP" sz="1600" dirty="0" smtClean="0">
                <a:solidFill>
                  <a:schemeClr val="tx1"/>
                </a:solidFill>
              </a:rPr>
              <a:t>30</a:t>
            </a:r>
            <a:endParaRPr lang="en-US" sz="1600" dirty="0">
              <a:solidFill>
                <a:schemeClr val="tx1"/>
              </a:solidFill>
            </a:endParaRPr>
          </a:p>
        </p:txBody>
      </p:sp>
      <p:sp>
        <p:nvSpPr>
          <p:cNvPr id="55" name="Rectangle 54"/>
          <p:cNvSpPr/>
          <p:nvPr/>
        </p:nvSpPr>
        <p:spPr>
          <a:xfrm>
            <a:off x="266700" y="2657857"/>
            <a:ext cx="1600200" cy="618743"/>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ホテル到着</a:t>
            </a:r>
            <a:endParaRPr lang="en-US" sz="1400" dirty="0">
              <a:solidFill>
                <a:schemeClr val="tx1"/>
              </a:solidFill>
            </a:endParaRPr>
          </a:p>
        </p:txBody>
      </p:sp>
      <p:sp>
        <p:nvSpPr>
          <p:cNvPr id="56" name="Folded Corner 55"/>
          <p:cNvSpPr/>
          <p:nvPr/>
        </p:nvSpPr>
        <p:spPr>
          <a:xfrm>
            <a:off x="423219" y="2397995"/>
            <a:ext cx="1295401"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15</a:t>
            </a:r>
            <a:r>
              <a:rPr lang="ja-JP" altLang="en-US" sz="1600" dirty="0" smtClean="0">
                <a:solidFill>
                  <a:schemeClr val="tx1"/>
                </a:solidFill>
              </a:rPr>
              <a:t>：</a:t>
            </a:r>
            <a:r>
              <a:rPr lang="en-US" altLang="ja-JP" sz="1600" dirty="0" smtClean="0">
                <a:solidFill>
                  <a:schemeClr val="tx1"/>
                </a:solidFill>
              </a:rPr>
              <a:t>30</a:t>
            </a:r>
            <a:endParaRPr lang="en-US" sz="1600" dirty="0">
              <a:solidFill>
                <a:schemeClr val="tx1"/>
              </a:solidFill>
            </a:endParaRPr>
          </a:p>
        </p:txBody>
      </p:sp>
      <p:cxnSp>
        <p:nvCxnSpPr>
          <p:cNvPr id="2064" name="Straight Arrow Connector 2063"/>
          <p:cNvCxnSpPr/>
          <p:nvPr/>
        </p:nvCxnSpPr>
        <p:spPr>
          <a:xfrm flipV="1">
            <a:off x="1066800" y="3352802"/>
            <a:ext cx="0" cy="36250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41" name="Rectangle 40"/>
          <p:cNvSpPr/>
          <p:nvPr/>
        </p:nvSpPr>
        <p:spPr>
          <a:xfrm>
            <a:off x="4876800" y="4129341"/>
            <a:ext cx="1463536" cy="976059"/>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各家庭に別れて昼食（ローカルフード）</a:t>
            </a:r>
            <a:endParaRPr lang="en-US" sz="1400" dirty="0">
              <a:solidFill>
                <a:schemeClr val="tx1"/>
              </a:solidFill>
            </a:endParaRPr>
          </a:p>
        </p:txBody>
      </p:sp>
      <p:sp>
        <p:nvSpPr>
          <p:cNvPr id="42" name="Folded Corner 41"/>
          <p:cNvSpPr/>
          <p:nvPr/>
        </p:nvSpPr>
        <p:spPr>
          <a:xfrm>
            <a:off x="4999419" y="3897476"/>
            <a:ext cx="1184768" cy="393607"/>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12</a:t>
            </a:r>
            <a:r>
              <a:rPr lang="ja-JP" altLang="en-US" sz="1600" dirty="0" smtClean="0">
                <a:solidFill>
                  <a:schemeClr val="tx1"/>
                </a:solidFill>
              </a:rPr>
              <a:t>：</a:t>
            </a:r>
            <a:r>
              <a:rPr lang="en-US" altLang="ja-JP" sz="1600" dirty="0" smtClean="0">
                <a:solidFill>
                  <a:schemeClr val="tx1"/>
                </a:solidFill>
              </a:rPr>
              <a:t>00</a:t>
            </a:r>
            <a:endParaRPr lang="en-US" sz="1600" dirty="0">
              <a:solidFill>
                <a:schemeClr val="tx1"/>
              </a:solidFill>
            </a:endParaRPr>
          </a:p>
        </p:txBody>
      </p:sp>
      <p:cxnSp>
        <p:nvCxnSpPr>
          <p:cNvPr id="5" name="Straight Arrow Connector 4"/>
          <p:cNvCxnSpPr/>
          <p:nvPr/>
        </p:nvCxnSpPr>
        <p:spPr>
          <a:xfrm flipH="1" flipV="1">
            <a:off x="6357698" y="5095965"/>
            <a:ext cx="392808" cy="25421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7" name="Straight Arrow Connector 46"/>
          <p:cNvCxnSpPr/>
          <p:nvPr/>
        </p:nvCxnSpPr>
        <p:spPr>
          <a:xfrm flipH="1">
            <a:off x="4315282" y="4604155"/>
            <a:ext cx="45720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8" name="Straight Arrow Connector 47"/>
          <p:cNvCxnSpPr/>
          <p:nvPr/>
        </p:nvCxnSpPr>
        <p:spPr>
          <a:xfrm flipH="1">
            <a:off x="2057400" y="4601525"/>
            <a:ext cx="45720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8" name="TextBox 37"/>
          <p:cNvSpPr txBox="1"/>
          <p:nvPr/>
        </p:nvSpPr>
        <p:spPr>
          <a:xfrm>
            <a:off x="266700" y="5199721"/>
            <a:ext cx="1334895" cy="954107"/>
          </a:xfrm>
          <a:prstGeom prst="rect">
            <a:avLst/>
          </a:prstGeom>
          <a:noFill/>
        </p:spPr>
        <p:txBody>
          <a:bodyPr wrap="square" rtlCol="0">
            <a:spAutoFit/>
          </a:bodyPr>
          <a:lstStyle/>
          <a:p>
            <a:r>
              <a:rPr lang="ja-JP" altLang="en-US" sz="1400" dirty="0" smtClean="0">
                <a:latin typeface="07ロゴたいぷゴシック7" panose="02000600000000000000" pitchFamily="50" charset="-128"/>
                <a:ea typeface="07ロゴたいぷゴシック7" panose="02000600000000000000" pitchFamily="50" charset="-128"/>
              </a:rPr>
              <a:t>■近くの学校（小学校や中学校）訪問も可能です。</a:t>
            </a:r>
            <a:endParaRPr lang="en-MY" sz="1400" dirty="0">
              <a:latin typeface="07ロゴたいぷゴシック7" panose="02000600000000000000" pitchFamily="50" charset="-128"/>
              <a:ea typeface="07ロゴたいぷゴシック7" panose="02000600000000000000" pitchFamily="50" charset="-128"/>
            </a:endParaRPr>
          </a:p>
        </p:txBody>
      </p:sp>
      <p:sp>
        <p:nvSpPr>
          <p:cNvPr id="49" name="Cloud 48"/>
          <p:cNvSpPr/>
          <p:nvPr/>
        </p:nvSpPr>
        <p:spPr>
          <a:xfrm>
            <a:off x="3697523" y="5210265"/>
            <a:ext cx="2931877" cy="1596963"/>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300" dirty="0" smtClean="0">
                <a:latin typeface="07ロゴたいぷゴシック7" panose="02000600000000000000" pitchFamily="50" charset="-128"/>
                <a:ea typeface="07ロゴたいぷゴシック7" panose="02000600000000000000" pitchFamily="50" charset="-128"/>
              </a:rPr>
              <a:t>パパガ村はキリスト教徒が多い地区で村のほとんどの家がホームスティを受け入れています。</a:t>
            </a:r>
            <a:r>
              <a:rPr lang="en-US" altLang="ja-JP" sz="1300" dirty="0" smtClean="0">
                <a:latin typeface="07ロゴたいぷゴシック7" panose="02000600000000000000" pitchFamily="50" charset="-128"/>
                <a:ea typeface="07ロゴたいぷゴシック7" panose="02000600000000000000" pitchFamily="50" charset="-128"/>
              </a:rPr>
              <a:t>1</a:t>
            </a:r>
            <a:r>
              <a:rPr lang="ja-JP" altLang="en-US" sz="1300" dirty="0" smtClean="0">
                <a:latin typeface="07ロゴたいぷゴシック7" panose="02000600000000000000" pitchFamily="50" charset="-128"/>
                <a:ea typeface="07ロゴたいぷゴシック7" panose="02000600000000000000" pitchFamily="50" charset="-128"/>
              </a:rPr>
              <a:t>家庭最大</a:t>
            </a:r>
            <a:r>
              <a:rPr lang="en-US" altLang="ja-JP" sz="1300" dirty="0" smtClean="0">
                <a:latin typeface="07ロゴたいぷゴシック7" panose="02000600000000000000" pitchFamily="50" charset="-128"/>
                <a:ea typeface="07ロゴたいぷゴシック7" panose="02000600000000000000" pitchFamily="50" charset="-128"/>
              </a:rPr>
              <a:t>6</a:t>
            </a:r>
            <a:r>
              <a:rPr lang="ja-JP" altLang="en-US" sz="1300" dirty="0" smtClean="0">
                <a:latin typeface="07ロゴたいぷゴシック7" panose="02000600000000000000" pitchFamily="50" charset="-128"/>
                <a:ea typeface="07ロゴたいぷゴシック7" panose="02000600000000000000" pitchFamily="50" charset="-128"/>
              </a:rPr>
              <a:t>名受け入れ可能。</a:t>
            </a:r>
            <a:endParaRPr lang="en-MY" sz="1300" dirty="0">
              <a:latin typeface="07ロゴたいぷゴシック7" panose="02000600000000000000" pitchFamily="50" charset="-128"/>
              <a:ea typeface="07ロゴたいぷゴシック7" panose="02000600000000000000" pitchFamily="50" charset="-12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7530" y="2041128"/>
            <a:ext cx="2167751" cy="170787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77272" y="2041128"/>
            <a:ext cx="2373233" cy="16741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67869" y="2456446"/>
            <a:ext cx="2223731" cy="150595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767869" y="4278042"/>
            <a:ext cx="2232642" cy="18179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7" name="Picture 1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618957" y="5194189"/>
            <a:ext cx="2027330" cy="14801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1" name="Cloud 50"/>
          <p:cNvSpPr/>
          <p:nvPr/>
        </p:nvSpPr>
        <p:spPr>
          <a:xfrm>
            <a:off x="6982645" y="1036385"/>
            <a:ext cx="2161355" cy="1404434"/>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300" dirty="0" smtClean="0">
                <a:latin typeface="07ロゴたいぷゴシック7" panose="02000600000000000000" pitchFamily="50" charset="-128"/>
                <a:ea typeface="07ロゴたいぷゴシック7" panose="02000600000000000000" pitchFamily="50" charset="-128"/>
              </a:rPr>
              <a:t>サゴヤシのパンケーキ作りや、吊橋体験や、ゾウ虫食体験等、村ならではの体験！</a:t>
            </a:r>
            <a:endParaRPr lang="en-MY" sz="1300" dirty="0">
              <a:latin typeface="07ロゴたいぷゴシック7" panose="02000600000000000000" pitchFamily="50" charset="-128"/>
              <a:ea typeface="07ロゴたいぷゴシック7" panose="02000600000000000000" pitchFamily="50" charset="-128"/>
            </a:endParaRPr>
          </a:p>
        </p:txBody>
      </p:sp>
    </p:spTree>
    <p:extLst>
      <p:ext uri="{BB962C8B-B14F-4D97-AF65-F5344CB8AC3E}">
        <p14:creationId xmlns:p14="http://schemas.microsoft.com/office/powerpoint/2010/main" val="1508636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4530</TotalTime>
  <Words>723</Words>
  <Application>Microsoft Office PowerPoint</Application>
  <PresentationFormat>On-screen Show (4:3)</PresentationFormat>
  <Paragraphs>36</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　 パパガ村ホームビジット</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ベトナム修学旅行</dc:title>
  <dc:creator>Sky123.Org</dc:creator>
  <cp:lastModifiedBy>Miho_Tanaka</cp:lastModifiedBy>
  <cp:revision>469</cp:revision>
  <cp:lastPrinted>2016-04-29T02:14:20Z</cp:lastPrinted>
  <dcterms:created xsi:type="dcterms:W3CDTF">2015-08-05T08:28:51Z</dcterms:created>
  <dcterms:modified xsi:type="dcterms:W3CDTF">2016-07-19T23:48:16Z</dcterms:modified>
</cp:coreProperties>
</file>