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
  </p:notesMasterIdLst>
  <p:handoutMasterIdLst>
    <p:handoutMasterId r:id="rId6"/>
  </p:handoutMasterIdLst>
  <p:sldIdLst>
    <p:sldId id="294" r:id="rId2"/>
    <p:sldId id="295" r:id="rId3"/>
    <p:sldId id="288" r:id="rId4"/>
  </p:sldIdLst>
  <p:sldSz cx="9144000" cy="6858000" type="screen4x3"/>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guide id="3" orient="horz" pos="3131">
          <p15:clr>
            <a:srgbClr val="A4A3A4"/>
          </p15:clr>
        </p15:guide>
        <p15:guide id="4"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00"/>
    <a:srgbClr val="99FF33"/>
    <a:srgbClr val="99FF66"/>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87596" autoAdjust="0"/>
  </p:normalViewPr>
  <p:slideViewPr>
    <p:cSldViewPr>
      <p:cViewPr>
        <p:scale>
          <a:sx n="68" d="100"/>
          <a:sy n="68" d="100"/>
        </p:scale>
        <p:origin x="-86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2838" y="-108"/>
      </p:cViewPr>
      <p:guideLst>
        <p:guide orient="horz" pos="2880"/>
        <p:guide orient="horz" pos="3131"/>
        <p:guide pos="2160"/>
        <p:guide pos="21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DB182DB0-CEB0-4A9D-BF5E-078334A44DE4}" type="datetimeFigureOut">
              <a:rPr lang="en-US" smtClean="0"/>
              <a:pPr/>
              <a:t>20-Jul-16</a:t>
            </a:fld>
            <a:endParaRPr lang="en-US"/>
          </a:p>
        </p:txBody>
      </p:sp>
      <p:sp>
        <p:nvSpPr>
          <p:cNvPr id="4" name="Footer Placeholder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60742922-773E-4EFC-9CD2-F353F24ACD6F}" type="slidenum">
              <a:rPr lang="en-US" smtClean="0"/>
              <a:pPr/>
              <a:t>‹#›</a:t>
            </a:fld>
            <a:endParaRPr lang="en-US"/>
          </a:p>
        </p:txBody>
      </p:sp>
    </p:spTree>
    <p:extLst>
      <p:ext uri="{BB962C8B-B14F-4D97-AF65-F5344CB8AC3E}">
        <p14:creationId xmlns:p14="http://schemas.microsoft.com/office/powerpoint/2010/main" val="1588913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BB9A3B6D-4CAC-4EBE-B545-9CEBA148F1F6}" type="datetimeFigureOut">
              <a:rPr lang="en-US" smtClean="0"/>
              <a:pPr/>
              <a:t>20-Jul-16</a:t>
            </a:fld>
            <a:endParaRPr lang="en-US" dirty="0"/>
          </a:p>
        </p:txBody>
      </p:sp>
      <p:sp>
        <p:nvSpPr>
          <p:cNvPr id="4" name="Slide Image Placehold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0720" y="4721186"/>
            <a:ext cx="5445760" cy="447270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58FFCA27-CE1C-4A1D-9402-19823C87C6A8}" type="slidenum">
              <a:rPr lang="en-US" smtClean="0"/>
              <a:pPr/>
              <a:t>‹#›</a:t>
            </a:fld>
            <a:endParaRPr lang="en-US" dirty="0"/>
          </a:p>
        </p:txBody>
      </p:sp>
    </p:spTree>
    <p:extLst>
      <p:ext uri="{BB962C8B-B14F-4D97-AF65-F5344CB8AC3E}">
        <p14:creationId xmlns:p14="http://schemas.microsoft.com/office/powerpoint/2010/main" val="2760778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smtClean="0"/>
              <a:t>まず、こちらはサバ州全体の地図となります。</a:t>
            </a:r>
            <a:endParaRPr lang="en-US" altLang="ja-JP" dirty="0" smtClean="0"/>
          </a:p>
          <a:p>
            <a:r>
              <a:rPr lang="ja-JP" altLang="en-US" dirty="0" smtClean="0"/>
              <a:t>真ん中上部分にキナバル山、その左手にコタキナバル市内、右側が東海岸となり、有名なセピロックオランウータンセンターのあるサンダカンや、ダイビングで有名なシパダン島もこちらにございます。また、野生動物が多く見れる場所・ラハダトのタビンやダナンバレーもこちら東海岸にございます。ただ、残念ながら東海岸は現在外務省の危険度情報が発令されている地域でもございます。</a:t>
            </a:r>
            <a:endParaRPr lang="en-MY" dirty="0"/>
          </a:p>
        </p:txBody>
      </p:sp>
      <p:sp>
        <p:nvSpPr>
          <p:cNvPr id="4" name="Slide Number Placeholder 3"/>
          <p:cNvSpPr>
            <a:spLocks noGrp="1"/>
          </p:cNvSpPr>
          <p:nvPr>
            <p:ph type="sldNum" sz="quarter" idx="10"/>
          </p:nvPr>
        </p:nvSpPr>
        <p:spPr/>
        <p:txBody>
          <a:bodyPr/>
          <a:lstStyle/>
          <a:p>
            <a:fld id="{58FFCA27-CE1C-4A1D-9402-19823C87C6A8}" type="slidenum">
              <a:rPr lang="en-US" smtClean="0"/>
              <a:pPr/>
              <a:t>1</a:t>
            </a:fld>
            <a:endParaRPr lang="en-US" dirty="0"/>
          </a:p>
        </p:txBody>
      </p:sp>
    </p:spTree>
    <p:extLst>
      <p:ext uri="{BB962C8B-B14F-4D97-AF65-F5344CB8AC3E}">
        <p14:creationId xmlns:p14="http://schemas.microsoft.com/office/powerpoint/2010/main" val="4179689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smtClean="0"/>
              <a:t>まず、こちらお手元にお配りしております地図をご覧いただけますか。こちらがアクティビティの行われる大まかな位置関係となります。</a:t>
            </a:r>
            <a:endParaRPr lang="en-US" altLang="ja-JP" dirty="0" smtClean="0"/>
          </a:p>
          <a:p>
            <a:endParaRPr lang="en-MY" dirty="0"/>
          </a:p>
        </p:txBody>
      </p:sp>
      <p:sp>
        <p:nvSpPr>
          <p:cNvPr id="4" name="Slide Number Placeholder 3"/>
          <p:cNvSpPr>
            <a:spLocks noGrp="1"/>
          </p:cNvSpPr>
          <p:nvPr>
            <p:ph type="sldNum" sz="quarter" idx="10"/>
          </p:nvPr>
        </p:nvSpPr>
        <p:spPr/>
        <p:txBody>
          <a:bodyPr/>
          <a:lstStyle/>
          <a:p>
            <a:fld id="{58FFCA27-CE1C-4A1D-9402-19823C87C6A8}" type="slidenum">
              <a:rPr lang="en-US" smtClean="0"/>
              <a:pPr/>
              <a:t>2</a:t>
            </a:fld>
            <a:endParaRPr lang="en-US" dirty="0"/>
          </a:p>
        </p:txBody>
      </p:sp>
    </p:spTree>
    <p:extLst>
      <p:ext uri="{BB962C8B-B14F-4D97-AF65-F5344CB8AC3E}">
        <p14:creationId xmlns:p14="http://schemas.microsoft.com/office/powerpoint/2010/main" val="20547216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ja-JP" dirty="0" smtClean="0"/>
              <a:t>2</a:t>
            </a:r>
            <a:r>
              <a:rPr lang="ja-JP" altLang="en-US" dirty="0" smtClean="0"/>
              <a:t>つ目の・・・市内から車で</a:t>
            </a:r>
            <a:r>
              <a:rPr lang="en-US" altLang="ja-JP" dirty="0" smtClean="0"/>
              <a:t>10</a:t>
            </a:r>
            <a:r>
              <a:rPr lang="ja-JP" altLang="en-US" dirty="0" smtClean="0"/>
              <a:t>分のリカス地区にあり、昔はバードサンクチュアリーという名前でバードウォッチングで有名でした。ただ、市内の発展に伴い、野鳥も住みにくくなり、現在はこの場所で野鳥をみることはあまりできなくなってしまいました。このウェットランドでは</a:t>
            </a:r>
            <a:r>
              <a:rPr lang="en-US" altLang="ja-JP" dirty="0" smtClean="0"/>
              <a:t>2</a:t>
            </a:r>
            <a:r>
              <a:rPr lang="ja-JP" altLang="en-US" dirty="0" smtClean="0"/>
              <a:t>年間ほどの期限付きで</a:t>
            </a:r>
            <a:r>
              <a:rPr lang="en-US" altLang="ja-JP" dirty="0" smtClean="0"/>
              <a:t>JICA</a:t>
            </a:r>
            <a:r>
              <a:rPr lang="ja-JP" altLang="en-US" dirty="0" smtClean="0"/>
              <a:t>スタッフがいる場合があり、その場合</a:t>
            </a:r>
            <a:r>
              <a:rPr lang="en-US" altLang="ja-JP" dirty="0" smtClean="0"/>
              <a:t>JICA</a:t>
            </a:r>
            <a:r>
              <a:rPr lang="ja-JP" altLang="en-US" dirty="0" smtClean="0"/>
              <a:t>スタッフからの講和も可能です。植樹はトゥアランという地図のラサリアの上あたりで行われます。満潮の際は膝元までつかる場合もございます。</a:t>
            </a:r>
            <a:endParaRPr lang="en-MY" dirty="0"/>
          </a:p>
        </p:txBody>
      </p:sp>
      <p:sp>
        <p:nvSpPr>
          <p:cNvPr id="4" name="Slide Number Placeholder 3"/>
          <p:cNvSpPr>
            <a:spLocks noGrp="1"/>
          </p:cNvSpPr>
          <p:nvPr>
            <p:ph type="sldNum" sz="quarter" idx="10"/>
          </p:nvPr>
        </p:nvSpPr>
        <p:spPr/>
        <p:txBody>
          <a:bodyPr/>
          <a:lstStyle/>
          <a:p>
            <a:fld id="{58FFCA27-CE1C-4A1D-9402-19823C87C6A8}" type="slidenum">
              <a:rPr lang="en-US" smtClean="0"/>
              <a:pPr/>
              <a:t>3</a:t>
            </a:fld>
            <a:endParaRPr lang="en-US" dirty="0"/>
          </a:p>
        </p:txBody>
      </p:sp>
    </p:spTree>
    <p:extLst>
      <p:ext uri="{BB962C8B-B14F-4D97-AF65-F5344CB8AC3E}">
        <p14:creationId xmlns:p14="http://schemas.microsoft.com/office/powerpoint/2010/main" val="38232295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EB8EA-E0ED-41CE-929A-FF6891FE6B3F}" type="datetimeFigureOut">
              <a:rPr lang="en-US" smtClean="0"/>
              <a:pPr/>
              <a:t>20-Jul-16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1DFC1F-8248-48BD-8414-1159FDFC16B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image" Target="../media/image5.jpeg"/><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1142998" y="-1142998"/>
            <a:ext cx="6858003" cy="9144000"/>
          </a:xfrm>
          <a:prstGeom prst="rect">
            <a:avLst/>
          </a:prstGeom>
        </p:spPr>
      </p:pic>
    </p:spTree>
    <p:extLst>
      <p:ext uri="{BB962C8B-B14F-4D97-AF65-F5344CB8AC3E}">
        <p14:creationId xmlns:p14="http://schemas.microsoft.com/office/powerpoint/2010/main" val="32899872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77039" y="3244334"/>
            <a:ext cx="2989921" cy="369332"/>
          </a:xfrm>
          <a:prstGeom prst="rect">
            <a:avLst/>
          </a:prstGeom>
        </p:spPr>
        <p:txBody>
          <a:bodyPr wrap="none">
            <a:spAutoFit/>
          </a:bodyPr>
          <a:lstStyle/>
          <a:p>
            <a:pPr marL="457200" indent="-228600">
              <a:spcAft>
                <a:spcPts val="0"/>
              </a:spcAft>
            </a:pPr>
            <a:r>
              <a:rPr lang="en-MY" b="1" dirty="0">
                <a:latin typeface="Century Gothic" panose="020B0502020202020204" pitchFamily="34" charset="0"/>
                <a:ea typeface="ＭＳ 明朝" panose="02020609040205080304" pitchFamily="17" charset="-128"/>
              </a:rPr>
              <a:t>2.    KARIYA/YOSHIE MS</a:t>
            </a:r>
            <a:endParaRPr lang="en-MY" dirty="0">
              <a:effectLst/>
              <a:latin typeface="Times New Roman" panose="02020603050405020304" pitchFamily="18" charset="0"/>
              <a:ea typeface="ＭＳ 明朝" panose="02020609040205080304" pitchFamily="17" charset="-128"/>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19262" y="190500"/>
            <a:ext cx="5705475" cy="6477000"/>
          </a:xfrm>
          <a:prstGeom prst="rect">
            <a:avLst/>
          </a:prstGeom>
        </p:spPr>
      </p:pic>
    </p:spTree>
    <p:extLst>
      <p:ext uri="{BB962C8B-B14F-4D97-AF65-F5344CB8AC3E}">
        <p14:creationId xmlns:p14="http://schemas.microsoft.com/office/powerpoint/2010/main" val="15999348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274638"/>
            <a:ext cx="9144000" cy="639762"/>
          </a:xfrm>
          <a:solidFill>
            <a:srgbClr val="92D050"/>
          </a:solidFill>
        </p:spPr>
        <p:txBody>
          <a:bodyPr>
            <a:normAutofit fontScale="90000"/>
          </a:bodyPr>
          <a:lstStyle/>
          <a:p>
            <a:pPr algn="l"/>
            <a:r>
              <a:rPr lang="ja-JP" altLang="en-US" smtClean="0">
                <a:solidFill>
                  <a:schemeClr val="bg1"/>
                </a:solidFill>
              </a:rPr>
              <a:t>　</a:t>
            </a:r>
            <a:r>
              <a:rPr lang="ja-JP" altLang="en-US" sz="2600" b="1" smtClean="0">
                <a:latin typeface="07ロゴたいぷゴシック7" panose="02000600000000000000" pitchFamily="50" charset="-128"/>
                <a:ea typeface="07ロゴたいぷゴシック7" panose="02000600000000000000" pitchFamily="50" charset="-128"/>
              </a:rPr>
              <a:t>ウ</a:t>
            </a:r>
            <a:r>
              <a:rPr lang="ja-JP" altLang="en-US" sz="2600" b="1" dirty="0">
                <a:latin typeface="07ロゴたいぷゴシック7" panose="02000600000000000000" pitchFamily="50" charset="-128"/>
                <a:ea typeface="07ロゴたいぷゴシック7" panose="02000600000000000000" pitchFamily="50" charset="-128"/>
              </a:rPr>
              <a:t>ェットランドでマングローブ林散策とマングローブ植樹</a:t>
            </a:r>
            <a:endParaRPr lang="en-US" sz="2600" b="1" dirty="0">
              <a:latin typeface="07ロゴたいぷゴシック7" panose="02000600000000000000" pitchFamily="50" charset="-128"/>
              <a:ea typeface="07ロゴたいぷゴシック7" panose="02000600000000000000" pitchFamily="50" charset="-128"/>
            </a:endParaRPr>
          </a:p>
        </p:txBody>
      </p:sp>
      <p:cxnSp>
        <p:nvCxnSpPr>
          <p:cNvPr id="26" name="Straight Arrow Connector 25"/>
          <p:cNvCxnSpPr/>
          <p:nvPr/>
        </p:nvCxnSpPr>
        <p:spPr>
          <a:xfrm>
            <a:off x="1981200" y="1617952"/>
            <a:ext cx="5334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7" name="Rectangle 26"/>
          <p:cNvSpPr/>
          <p:nvPr/>
        </p:nvSpPr>
        <p:spPr>
          <a:xfrm>
            <a:off x="266700" y="1257300"/>
            <a:ext cx="1600200" cy="68580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smtClean="0"/>
              <a:t>ホテル出発</a:t>
            </a:r>
            <a:endParaRPr lang="en-US" sz="1400" dirty="0"/>
          </a:p>
        </p:txBody>
      </p:sp>
      <p:sp>
        <p:nvSpPr>
          <p:cNvPr id="28" name="Folded Corner 27"/>
          <p:cNvSpPr/>
          <p:nvPr/>
        </p:nvSpPr>
        <p:spPr>
          <a:xfrm>
            <a:off x="423219" y="990600"/>
            <a:ext cx="1295400" cy="381000"/>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08</a:t>
            </a:r>
            <a:r>
              <a:rPr lang="ja-JP" altLang="en-US" sz="1600" dirty="0" smtClean="0">
                <a:solidFill>
                  <a:schemeClr val="tx1"/>
                </a:solidFill>
              </a:rPr>
              <a:t>：</a:t>
            </a:r>
            <a:r>
              <a:rPr lang="en-US" altLang="ja-JP" sz="1600" dirty="0" smtClean="0">
                <a:solidFill>
                  <a:schemeClr val="tx1"/>
                </a:solidFill>
              </a:rPr>
              <a:t>00</a:t>
            </a:r>
            <a:endParaRPr lang="en-US" sz="1600" dirty="0">
              <a:solidFill>
                <a:schemeClr val="tx1"/>
              </a:solidFill>
            </a:endParaRPr>
          </a:p>
        </p:txBody>
      </p:sp>
      <p:sp>
        <p:nvSpPr>
          <p:cNvPr id="30" name="Rectangle 29"/>
          <p:cNvSpPr/>
          <p:nvPr/>
        </p:nvSpPr>
        <p:spPr>
          <a:xfrm>
            <a:off x="2588781" y="1250463"/>
            <a:ext cx="1600200" cy="68580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smtClean="0"/>
              <a:t>ウェットランド到着</a:t>
            </a:r>
            <a:endParaRPr lang="en-US" sz="1400" dirty="0"/>
          </a:p>
        </p:txBody>
      </p:sp>
      <p:sp>
        <p:nvSpPr>
          <p:cNvPr id="31" name="Folded Corner 30"/>
          <p:cNvSpPr/>
          <p:nvPr/>
        </p:nvSpPr>
        <p:spPr>
          <a:xfrm>
            <a:off x="2745300" y="990600"/>
            <a:ext cx="1295400" cy="381000"/>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08</a:t>
            </a:r>
            <a:r>
              <a:rPr lang="ja-JP" altLang="en-US" sz="1600" dirty="0" smtClean="0">
                <a:solidFill>
                  <a:schemeClr val="tx1"/>
                </a:solidFill>
              </a:rPr>
              <a:t>：</a:t>
            </a:r>
            <a:r>
              <a:rPr lang="en-US" altLang="ja-JP" sz="1600" dirty="0" smtClean="0">
                <a:solidFill>
                  <a:schemeClr val="tx1"/>
                </a:solidFill>
              </a:rPr>
              <a:t>30</a:t>
            </a:r>
            <a:endParaRPr lang="en-US" sz="1600" dirty="0">
              <a:solidFill>
                <a:schemeClr val="tx1"/>
              </a:solidFill>
            </a:endParaRPr>
          </a:p>
        </p:txBody>
      </p:sp>
      <p:cxnSp>
        <p:nvCxnSpPr>
          <p:cNvPr id="32" name="Straight Arrow Connector 31"/>
          <p:cNvCxnSpPr/>
          <p:nvPr/>
        </p:nvCxnSpPr>
        <p:spPr>
          <a:xfrm>
            <a:off x="4239082" y="1617952"/>
            <a:ext cx="5334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3" name="Rectangle 32"/>
          <p:cNvSpPr/>
          <p:nvPr/>
        </p:nvSpPr>
        <p:spPr>
          <a:xfrm>
            <a:off x="4910862" y="1250462"/>
            <a:ext cx="1497901" cy="944797"/>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a:solidFill>
                  <a:schemeClr val="tx1"/>
                </a:solidFill>
              </a:rPr>
              <a:t>スライドショ</a:t>
            </a:r>
            <a:r>
              <a:rPr lang="ja-JP" altLang="en-US" sz="1400" dirty="0" smtClean="0">
                <a:solidFill>
                  <a:schemeClr val="tx1"/>
                </a:solidFill>
              </a:rPr>
              <a:t>ーと</a:t>
            </a:r>
            <a:r>
              <a:rPr lang="en-US" altLang="ja-JP" sz="1400" dirty="0" smtClean="0">
                <a:solidFill>
                  <a:schemeClr val="tx1"/>
                </a:solidFill>
              </a:rPr>
              <a:t/>
            </a:r>
            <a:br>
              <a:rPr lang="en-US" altLang="ja-JP" sz="1400" dirty="0" smtClean="0">
                <a:solidFill>
                  <a:schemeClr val="tx1"/>
                </a:solidFill>
              </a:rPr>
            </a:br>
            <a:r>
              <a:rPr lang="ja-JP" altLang="en-US" sz="1400" dirty="0" smtClean="0">
                <a:solidFill>
                  <a:schemeClr val="tx1"/>
                </a:solidFill>
              </a:rPr>
              <a:t>ブリーフィング、展示場見学</a:t>
            </a:r>
            <a:endParaRPr lang="en-US" sz="1400" dirty="0">
              <a:solidFill>
                <a:schemeClr val="tx1"/>
              </a:solidFill>
            </a:endParaRPr>
          </a:p>
        </p:txBody>
      </p:sp>
      <p:sp>
        <p:nvSpPr>
          <p:cNvPr id="34" name="Folded Corner 33"/>
          <p:cNvSpPr/>
          <p:nvPr/>
        </p:nvSpPr>
        <p:spPr>
          <a:xfrm>
            <a:off x="5067381" y="990600"/>
            <a:ext cx="1212587" cy="381000"/>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08</a:t>
            </a:r>
            <a:r>
              <a:rPr lang="ja-JP" altLang="en-US" sz="1600" dirty="0" smtClean="0">
                <a:solidFill>
                  <a:schemeClr val="tx1"/>
                </a:solidFill>
              </a:rPr>
              <a:t>：</a:t>
            </a:r>
            <a:r>
              <a:rPr lang="en-US" altLang="ja-JP" sz="1600" dirty="0" smtClean="0">
                <a:solidFill>
                  <a:schemeClr val="tx1"/>
                </a:solidFill>
              </a:rPr>
              <a:t>40</a:t>
            </a:r>
            <a:endParaRPr lang="en-US" sz="1600" dirty="0">
              <a:solidFill>
                <a:schemeClr val="tx1"/>
              </a:solidFill>
            </a:endParaRPr>
          </a:p>
        </p:txBody>
      </p:sp>
      <p:cxnSp>
        <p:nvCxnSpPr>
          <p:cNvPr id="35" name="Straight Arrow Connector 34"/>
          <p:cNvCxnSpPr/>
          <p:nvPr/>
        </p:nvCxnSpPr>
        <p:spPr>
          <a:xfrm>
            <a:off x="6553200" y="1617952"/>
            <a:ext cx="5334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6" name="Rectangle 35"/>
          <p:cNvSpPr/>
          <p:nvPr/>
        </p:nvSpPr>
        <p:spPr>
          <a:xfrm>
            <a:off x="2693099" y="4369961"/>
            <a:ext cx="1497901" cy="944797"/>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smtClean="0">
                <a:solidFill>
                  <a:schemeClr val="tx1"/>
                </a:solidFill>
              </a:rPr>
              <a:t>マングローブ</a:t>
            </a:r>
            <a:endParaRPr lang="en-US" altLang="ja-JP" sz="1400" dirty="0" smtClean="0">
              <a:solidFill>
                <a:schemeClr val="tx1"/>
              </a:solidFill>
            </a:endParaRPr>
          </a:p>
          <a:p>
            <a:pPr algn="ctr"/>
            <a:r>
              <a:rPr lang="ja-JP" altLang="en-US" sz="1400" dirty="0" smtClean="0">
                <a:solidFill>
                  <a:schemeClr val="tx1"/>
                </a:solidFill>
              </a:rPr>
              <a:t>植樹</a:t>
            </a:r>
            <a:endParaRPr lang="en-US" sz="1400" dirty="0">
              <a:solidFill>
                <a:schemeClr val="tx1"/>
              </a:solidFill>
            </a:endParaRPr>
          </a:p>
        </p:txBody>
      </p:sp>
      <p:sp>
        <p:nvSpPr>
          <p:cNvPr id="37" name="Folded Corner 36"/>
          <p:cNvSpPr/>
          <p:nvPr/>
        </p:nvSpPr>
        <p:spPr>
          <a:xfrm>
            <a:off x="2849618" y="4110099"/>
            <a:ext cx="1212587" cy="381000"/>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12</a:t>
            </a:r>
            <a:r>
              <a:rPr lang="ja-JP" altLang="en-US" sz="1600" dirty="0" smtClean="0">
                <a:solidFill>
                  <a:schemeClr val="tx1"/>
                </a:solidFill>
              </a:rPr>
              <a:t>：</a:t>
            </a:r>
            <a:r>
              <a:rPr lang="en-US" altLang="ja-JP" sz="1600" dirty="0" smtClean="0">
                <a:solidFill>
                  <a:schemeClr val="tx1"/>
                </a:solidFill>
              </a:rPr>
              <a:t>15</a:t>
            </a:r>
            <a:endParaRPr lang="en-US" sz="1600" dirty="0">
              <a:solidFill>
                <a:schemeClr val="tx1"/>
              </a:solidFill>
            </a:endParaRPr>
          </a:p>
        </p:txBody>
      </p:sp>
      <p:sp>
        <p:nvSpPr>
          <p:cNvPr id="39" name="Rectangle 38"/>
          <p:cNvSpPr/>
          <p:nvPr/>
        </p:nvSpPr>
        <p:spPr>
          <a:xfrm>
            <a:off x="271158" y="4366998"/>
            <a:ext cx="1584166" cy="944797"/>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smtClean="0">
                <a:solidFill>
                  <a:schemeClr val="tx1"/>
                </a:solidFill>
              </a:rPr>
              <a:t>植樹場所出発</a:t>
            </a:r>
            <a:endParaRPr lang="en-US" sz="1400" dirty="0">
              <a:solidFill>
                <a:schemeClr val="tx1"/>
              </a:solidFill>
            </a:endParaRPr>
          </a:p>
        </p:txBody>
      </p:sp>
      <p:sp>
        <p:nvSpPr>
          <p:cNvPr id="40" name="Folded Corner 39"/>
          <p:cNvSpPr/>
          <p:nvPr/>
        </p:nvSpPr>
        <p:spPr>
          <a:xfrm>
            <a:off x="382403" y="4050835"/>
            <a:ext cx="1282421" cy="381000"/>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14</a:t>
            </a:r>
            <a:r>
              <a:rPr lang="ja-JP" altLang="en-US" sz="1600" dirty="0" smtClean="0">
                <a:solidFill>
                  <a:schemeClr val="tx1"/>
                </a:solidFill>
              </a:rPr>
              <a:t>：</a:t>
            </a:r>
            <a:r>
              <a:rPr lang="en-US" altLang="ja-JP" sz="1600" dirty="0" smtClean="0">
                <a:solidFill>
                  <a:schemeClr val="tx1"/>
                </a:solidFill>
              </a:rPr>
              <a:t>00</a:t>
            </a:r>
            <a:endParaRPr lang="en-US" sz="1600" dirty="0">
              <a:solidFill>
                <a:schemeClr val="tx1"/>
              </a:solidFill>
            </a:endParaRPr>
          </a:p>
        </p:txBody>
      </p:sp>
      <p:sp>
        <p:nvSpPr>
          <p:cNvPr id="43" name="Rectangle 42"/>
          <p:cNvSpPr/>
          <p:nvPr/>
        </p:nvSpPr>
        <p:spPr>
          <a:xfrm>
            <a:off x="7239000" y="1160752"/>
            <a:ext cx="1460637" cy="1125248"/>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smtClean="0">
                <a:solidFill>
                  <a:schemeClr val="tx1"/>
                </a:solidFill>
              </a:rPr>
              <a:t>グループに別れマングローブ林散策</a:t>
            </a:r>
            <a:endParaRPr lang="en-US" sz="1400" dirty="0">
              <a:solidFill>
                <a:schemeClr val="tx1"/>
              </a:solidFill>
            </a:endParaRPr>
          </a:p>
        </p:txBody>
      </p:sp>
      <p:sp>
        <p:nvSpPr>
          <p:cNvPr id="44" name="Folded Corner 43"/>
          <p:cNvSpPr/>
          <p:nvPr/>
        </p:nvSpPr>
        <p:spPr>
          <a:xfrm>
            <a:off x="7395519" y="994021"/>
            <a:ext cx="1182421" cy="494297"/>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09</a:t>
            </a:r>
            <a:r>
              <a:rPr lang="ja-JP" altLang="en-US" sz="1600" dirty="0" smtClean="0">
                <a:solidFill>
                  <a:schemeClr val="tx1"/>
                </a:solidFill>
              </a:rPr>
              <a:t>：</a:t>
            </a:r>
            <a:r>
              <a:rPr lang="en-US" altLang="ja-JP" sz="1600" dirty="0" smtClean="0">
                <a:solidFill>
                  <a:schemeClr val="tx1"/>
                </a:solidFill>
              </a:rPr>
              <a:t>30</a:t>
            </a:r>
            <a:endParaRPr lang="en-US" sz="1600" dirty="0">
              <a:solidFill>
                <a:schemeClr val="tx1"/>
              </a:solidFill>
            </a:endParaRPr>
          </a:p>
        </p:txBody>
      </p:sp>
      <p:sp>
        <p:nvSpPr>
          <p:cNvPr id="55" name="Rectangle 54"/>
          <p:cNvSpPr/>
          <p:nvPr/>
        </p:nvSpPr>
        <p:spPr>
          <a:xfrm>
            <a:off x="266700" y="2657857"/>
            <a:ext cx="1600200" cy="618743"/>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smtClean="0">
                <a:solidFill>
                  <a:schemeClr val="tx1"/>
                </a:solidFill>
              </a:rPr>
              <a:t>ホテル到着</a:t>
            </a:r>
            <a:endParaRPr lang="en-US" sz="1400" dirty="0">
              <a:solidFill>
                <a:schemeClr val="tx1"/>
              </a:solidFill>
            </a:endParaRPr>
          </a:p>
        </p:txBody>
      </p:sp>
      <p:sp>
        <p:nvSpPr>
          <p:cNvPr id="56" name="Folded Corner 55"/>
          <p:cNvSpPr/>
          <p:nvPr/>
        </p:nvSpPr>
        <p:spPr>
          <a:xfrm>
            <a:off x="423219" y="2397995"/>
            <a:ext cx="1295401" cy="381000"/>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15</a:t>
            </a:r>
            <a:r>
              <a:rPr lang="ja-JP" altLang="en-US" sz="1600" dirty="0" smtClean="0">
                <a:solidFill>
                  <a:schemeClr val="tx1"/>
                </a:solidFill>
              </a:rPr>
              <a:t>：</a:t>
            </a:r>
            <a:r>
              <a:rPr lang="en-US" altLang="ja-JP" sz="1600" dirty="0" smtClean="0">
                <a:solidFill>
                  <a:schemeClr val="tx1"/>
                </a:solidFill>
              </a:rPr>
              <a:t>00</a:t>
            </a:r>
            <a:endParaRPr lang="en-US" sz="1600" dirty="0">
              <a:solidFill>
                <a:schemeClr val="tx1"/>
              </a:solidFill>
            </a:endParaRPr>
          </a:p>
        </p:txBody>
      </p:sp>
      <p:cxnSp>
        <p:nvCxnSpPr>
          <p:cNvPr id="2064" name="Straight Arrow Connector 2063"/>
          <p:cNvCxnSpPr/>
          <p:nvPr/>
        </p:nvCxnSpPr>
        <p:spPr>
          <a:xfrm flipV="1">
            <a:off x="1066800" y="3352800"/>
            <a:ext cx="0" cy="53339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41" name="Rectangle 40"/>
          <p:cNvSpPr/>
          <p:nvPr/>
        </p:nvSpPr>
        <p:spPr>
          <a:xfrm>
            <a:off x="7239714" y="4354330"/>
            <a:ext cx="1463536" cy="976059"/>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smtClean="0">
                <a:solidFill>
                  <a:schemeClr val="tx1"/>
                </a:solidFill>
              </a:rPr>
              <a:t>早めの昼食</a:t>
            </a:r>
            <a:endParaRPr lang="en-US" sz="1400" dirty="0">
              <a:solidFill>
                <a:schemeClr val="tx1"/>
              </a:solidFill>
            </a:endParaRPr>
          </a:p>
        </p:txBody>
      </p:sp>
      <p:sp>
        <p:nvSpPr>
          <p:cNvPr id="42" name="Folded Corner 41"/>
          <p:cNvSpPr/>
          <p:nvPr/>
        </p:nvSpPr>
        <p:spPr>
          <a:xfrm>
            <a:off x="7396233" y="4113123"/>
            <a:ext cx="1184768" cy="393607"/>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11</a:t>
            </a:r>
            <a:r>
              <a:rPr lang="ja-JP" altLang="en-US" sz="1600" dirty="0" smtClean="0">
                <a:solidFill>
                  <a:schemeClr val="tx1"/>
                </a:solidFill>
              </a:rPr>
              <a:t>：</a:t>
            </a:r>
            <a:r>
              <a:rPr lang="en-US" altLang="ja-JP" sz="1600" dirty="0" smtClean="0">
                <a:solidFill>
                  <a:schemeClr val="tx1"/>
                </a:solidFill>
              </a:rPr>
              <a:t>0</a:t>
            </a:r>
            <a:r>
              <a:rPr lang="en-US" altLang="ja-JP" sz="1600" dirty="0">
                <a:solidFill>
                  <a:schemeClr val="tx1"/>
                </a:solidFill>
              </a:rPr>
              <a:t>0</a:t>
            </a:r>
            <a:endParaRPr lang="en-US" sz="1600" dirty="0">
              <a:solidFill>
                <a:schemeClr val="tx1"/>
              </a:solidFill>
            </a:endParaRPr>
          </a:p>
        </p:txBody>
      </p:sp>
      <p:cxnSp>
        <p:nvCxnSpPr>
          <p:cNvPr id="5" name="Straight Arrow Connector 4"/>
          <p:cNvCxnSpPr/>
          <p:nvPr/>
        </p:nvCxnSpPr>
        <p:spPr>
          <a:xfrm>
            <a:off x="8915400" y="2990292"/>
            <a:ext cx="0" cy="72501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1" name="Straight Arrow Connector 10"/>
          <p:cNvCxnSpPr/>
          <p:nvPr/>
        </p:nvCxnSpPr>
        <p:spPr>
          <a:xfrm flipH="1">
            <a:off x="6553200" y="4842360"/>
            <a:ext cx="457200"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45" name="Rectangle 44"/>
          <p:cNvSpPr/>
          <p:nvPr/>
        </p:nvSpPr>
        <p:spPr>
          <a:xfrm>
            <a:off x="4977549" y="4354330"/>
            <a:ext cx="1463536" cy="976059"/>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smtClean="0">
                <a:solidFill>
                  <a:schemeClr val="tx1"/>
                </a:solidFill>
              </a:rPr>
              <a:t>植樹場所へ出発</a:t>
            </a:r>
            <a:endParaRPr lang="en-US" sz="1400" dirty="0">
              <a:solidFill>
                <a:schemeClr val="tx1"/>
              </a:solidFill>
            </a:endParaRPr>
          </a:p>
        </p:txBody>
      </p:sp>
      <p:sp>
        <p:nvSpPr>
          <p:cNvPr id="46" name="Folded Corner 45"/>
          <p:cNvSpPr/>
          <p:nvPr/>
        </p:nvSpPr>
        <p:spPr>
          <a:xfrm>
            <a:off x="5134068" y="4113123"/>
            <a:ext cx="1184768" cy="393607"/>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11</a:t>
            </a:r>
            <a:r>
              <a:rPr lang="ja-JP" altLang="en-US" sz="1600" dirty="0" smtClean="0">
                <a:solidFill>
                  <a:schemeClr val="tx1"/>
                </a:solidFill>
              </a:rPr>
              <a:t>：</a:t>
            </a:r>
            <a:r>
              <a:rPr lang="en-US" altLang="ja-JP" sz="1600" dirty="0" smtClean="0">
                <a:solidFill>
                  <a:schemeClr val="tx1"/>
                </a:solidFill>
              </a:rPr>
              <a:t>30</a:t>
            </a:r>
            <a:endParaRPr lang="en-US" sz="1600" dirty="0">
              <a:solidFill>
                <a:schemeClr val="tx1"/>
              </a:solidFill>
            </a:endParaRPr>
          </a:p>
        </p:txBody>
      </p:sp>
      <p:cxnSp>
        <p:nvCxnSpPr>
          <p:cNvPr id="47" name="Straight Arrow Connector 46"/>
          <p:cNvCxnSpPr/>
          <p:nvPr/>
        </p:nvCxnSpPr>
        <p:spPr>
          <a:xfrm flipH="1">
            <a:off x="4315282" y="4844990"/>
            <a:ext cx="457200"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48" name="Straight Arrow Connector 47"/>
          <p:cNvCxnSpPr/>
          <p:nvPr/>
        </p:nvCxnSpPr>
        <p:spPr>
          <a:xfrm flipH="1">
            <a:off x="1866900" y="4842360"/>
            <a:ext cx="457200"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72482" y="2311977"/>
            <a:ext cx="1986591" cy="17388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34299" y="1995323"/>
            <a:ext cx="2625261" cy="201933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7" name="Picture 1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843063" y="2321505"/>
            <a:ext cx="1919937" cy="172932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318979" y="5410200"/>
            <a:ext cx="2224903" cy="133086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38" name="Cloud 37"/>
          <p:cNvSpPr/>
          <p:nvPr/>
        </p:nvSpPr>
        <p:spPr>
          <a:xfrm>
            <a:off x="7239001" y="5593426"/>
            <a:ext cx="1821644" cy="1201452"/>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300" dirty="0" smtClean="0">
                <a:latin typeface="07ロゴたいぷゴシック7" panose="02000600000000000000" pitchFamily="50" charset="-128"/>
                <a:ea typeface="07ロゴたいぷゴシック7" panose="02000600000000000000" pitchFamily="50" charset="-128"/>
              </a:rPr>
              <a:t>昼食はウェットランドで</a:t>
            </a:r>
            <a:endParaRPr lang="en-US" altLang="ja-JP" sz="1300" dirty="0" smtClean="0">
              <a:latin typeface="07ロゴたいぷゴシック7" panose="02000600000000000000" pitchFamily="50" charset="-128"/>
              <a:ea typeface="07ロゴたいぷゴシック7" panose="02000600000000000000" pitchFamily="50" charset="-128"/>
            </a:endParaRPr>
          </a:p>
          <a:p>
            <a:pPr algn="ctr"/>
            <a:r>
              <a:rPr lang="ja-JP" altLang="en-US" sz="1300" dirty="0" smtClean="0">
                <a:latin typeface="07ロゴたいぷゴシック7" panose="02000600000000000000" pitchFamily="50" charset="-128"/>
                <a:ea typeface="07ロゴたいぷゴシック7" panose="02000600000000000000" pitchFamily="50" charset="-128"/>
              </a:rPr>
              <a:t>ローカルブッフェ</a:t>
            </a:r>
            <a:endParaRPr lang="en-MY" sz="1300" dirty="0">
              <a:latin typeface="07ロゴたいぷゴシック7" panose="02000600000000000000" pitchFamily="50" charset="-128"/>
              <a:ea typeface="07ロゴたいぷゴシック7" panose="02000600000000000000" pitchFamily="50" charset="-128"/>
            </a:endParaRPr>
          </a:p>
        </p:txBody>
      </p:sp>
      <p:sp>
        <p:nvSpPr>
          <p:cNvPr id="49" name="Cloud 48"/>
          <p:cNvSpPr/>
          <p:nvPr/>
        </p:nvSpPr>
        <p:spPr>
          <a:xfrm>
            <a:off x="4659560" y="5568026"/>
            <a:ext cx="2099513" cy="1122761"/>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300" dirty="0" smtClean="0">
                <a:latin typeface="07ロゴたいぷゴシック7" panose="02000600000000000000" pitchFamily="50" charset="-128"/>
                <a:ea typeface="07ロゴたいぷゴシック7" panose="02000600000000000000" pitchFamily="50" charset="-128"/>
              </a:rPr>
              <a:t>長靴のご用意がございます。</a:t>
            </a:r>
            <a:endParaRPr lang="en-MY" sz="1300" dirty="0">
              <a:latin typeface="07ロゴたいぷゴシック7" panose="02000600000000000000" pitchFamily="50" charset="-128"/>
              <a:ea typeface="07ロゴたいぷゴシック7" panose="02000600000000000000" pitchFamily="50" charset="-128"/>
            </a:endParaRPr>
          </a:p>
        </p:txBody>
      </p:sp>
      <p:sp>
        <p:nvSpPr>
          <p:cNvPr id="51" name="TextBox 50"/>
          <p:cNvSpPr txBox="1"/>
          <p:nvPr/>
        </p:nvSpPr>
        <p:spPr>
          <a:xfrm>
            <a:off x="112905" y="5627958"/>
            <a:ext cx="2221492" cy="738664"/>
          </a:xfrm>
          <a:prstGeom prst="rect">
            <a:avLst/>
          </a:prstGeom>
          <a:noFill/>
        </p:spPr>
        <p:txBody>
          <a:bodyPr wrap="square" rtlCol="0">
            <a:spAutoFit/>
          </a:bodyPr>
          <a:lstStyle/>
          <a:p>
            <a:r>
              <a:rPr lang="ja-JP" altLang="en-US" sz="1400" dirty="0" smtClean="0">
                <a:latin typeface="07ロゴたいぷゴシック7" panose="02000600000000000000" pitchFamily="50" charset="-128"/>
                <a:ea typeface="07ロゴたいぷゴシック7" panose="02000600000000000000" pitchFamily="50" charset="-128"/>
              </a:rPr>
              <a:t>■</a:t>
            </a:r>
            <a:r>
              <a:rPr lang="ja-JP" altLang="en-US" sz="1400" dirty="0">
                <a:latin typeface="07ロゴたいぷゴシック7" panose="02000600000000000000" pitchFamily="50" charset="-128"/>
                <a:ea typeface="07ロゴたいぷゴシック7" panose="02000600000000000000" pitchFamily="50" charset="-128"/>
              </a:rPr>
              <a:t>植樹</a:t>
            </a:r>
            <a:r>
              <a:rPr lang="ja-JP" altLang="en-US" sz="1400" dirty="0" smtClean="0">
                <a:latin typeface="07ロゴたいぷゴシック7" panose="02000600000000000000" pitchFamily="50" charset="-128"/>
                <a:ea typeface="07ロゴたいぷゴシック7" panose="02000600000000000000" pitchFamily="50" charset="-128"/>
              </a:rPr>
              <a:t>の最大人数は１回、</a:t>
            </a:r>
            <a:r>
              <a:rPr lang="en-US" altLang="ja-JP" sz="1400" dirty="0" smtClean="0">
                <a:latin typeface="07ロゴたいぷゴシック7" panose="02000600000000000000" pitchFamily="50" charset="-128"/>
                <a:ea typeface="07ロゴたいぷゴシック7" panose="02000600000000000000" pitchFamily="50" charset="-128"/>
              </a:rPr>
              <a:t>80</a:t>
            </a:r>
            <a:r>
              <a:rPr lang="ja-JP" altLang="en-US" sz="1400" dirty="0" smtClean="0">
                <a:latin typeface="07ロゴたいぷゴシック7" panose="02000600000000000000" pitchFamily="50" charset="-128"/>
                <a:ea typeface="07ロゴたいぷゴシック7" panose="02000600000000000000" pitchFamily="50" charset="-128"/>
              </a:rPr>
              <a:t>名様、月曜日はウェットランド休日</a:t>
            </a:r>
            <a:endParaRPr lang="en-MY" sz="1400" dirty="0">
              <a:latin typeface="07ロゴたいぷゴシック7" panose="02000600000000000000" pitchFamily="50" charset="-128"/>
              <a:ea typeface="07ロゴたいぷゴシック7" panose="02000600000000000000" pitchFamily="50" charset="-128"/>
            </a:endParaRPr>
          </a:p>
        </p:txBody>
      </p:sp>
    </p:spTree>
    <p:extLst>
      <p:ext uri="{BB962C8B-B14F-4D97-AF65-F5344CB8AC3E}">
        <p14:creationId xmlns:p14="http://schemas.microsoft.com/office/powerpoint/2010/main" val="26796275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4530</TotalTime>
  <Words>643</Words>
  <Application>Microsoft Office PowerPoint</Application>
  <PresentationFormat>On-screen Show (4:3)</PresentationFormat>
  <Paragraphs>41</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　ウェットランドでマングローブ林散策とマングローブ植樹</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ベトナム修学旅行</dc:title>
  <dc:creator>Sky123.Org</dc:creator>
  <cp:lastModifiedBy>Miho_Tanaka</cp:lastModifiedBy>
  <cp:revision>469</cp:revision>
  <cp:lastPrinted>2016-04-29T02:14:20Z</cp:lastPrinted>
  <dcterms:created xsi:type="dcterms:W3CDTF">2015-08-05T08:28:51Z</dcterms:created>
  <dcterms:modified xsi:type="dcterms:W3CDTF">2016-07-19T23:45:57Z</dcterms:modified>
</cp:coreProperties>
</file>