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7" r:id="rId2"/>
    <p:sldId id="265" r:id="rId3"/>
    <p:sldId id="258" r:id="rId4"/>
    <p:sldId id="259" r:id="rId5"/>
    <p:sldId id="260" r:id="rId6"/>
    <p:sldId id="256" r:id="rId7"/>
    <p:sldId id="266" r:id="rId8"/>
    <p:sldId id="267" r:id="rId9"/>
    <p:sldId id="261" r:id="rId10"/>
    <p:sldId id="262" r:id="rId11"/>
    <p:sldId id="268"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2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05C7F-1CEF-4A71-BCA3-9DBCF371C648}" type="datetimeFigureOut">
              <a:rPr lang="en-US" smtClean="0"/>
              <a:t>30-Aug-16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6A555-8A41-42BE-8864-4B4864194EC0}" type="slidenum">
              <a:rPr lang="en-US" smtClean="0"/>
              <a:t>‹#›</a:t>
            </a:fld>
            <a:endParaRPr lang="en-US"/>
          </a:p>
        </p:txBody>
      </p:sp>
    </p:spTree>
    <p:extLst>
      <p:ext uri="{BB962C8B-B14F-4D97-AF65-F5344CB8AC3E}">
        <p14:creationId xmlns:p14="http://schemas.microsoft.com/office/powerpoint/2010/main" val="155704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i="0" kern="1200" dirty="0" smtClean="0">
                <a:solidFill>
                  <a:schemeClr val="tx1"/>
                </a:solidFill>
                <a:effectLst/>
                <a:latin typeface="+mn-lt"/>
                <a:ea typeface="+mn-ea"/>
                <a:cs typeface="+mn-cs"/>
              </a:rPr>
              <a:t>情報と知識の開発を促進するための地域</a:t>
            </a:r>
            <a:endParaRPr lang="en-US" dirty="0"/>
          </a:p>
        </p:txBody>
      </p:sp>
      <p:sp>
        <p:nvSpPr>
          <p:cNvPr id="4" name="Slide Number Placeholder 3"/>
          <p:cNvSpPr>
            <a:spLocks noGrp="1"/>
          </p:cNvSpPr>
          <p:nvPr>
            <p:ph type="sldNum" sz="quarter" idx="10"/>
          </p:nvPr>
        </p:nvSpPr>
        <p:spPr/>
        <p:txBody>
          <a:bodyPr/>
          <a:lstStyle/>
          <a:p>
            <a:fld id="{3BA6A555-8A41-42BE-8864-4B4864194EC0}" type="slidenum">
              <a:rPr lang="en-US" smtClean="0"/>
              <a:t>1</a:t>
            </a:fld>
            <a:endParaRPr lang="en-US"/>
          </a:p>
        </p:txBody>
      </p:sp>
    </p:spTree>
    <p:extLst>
      <p:ext uri="{BB962C8B-B14F-4D97-AF65-F5344CB8AC3E}">
        <p14:creationId xmlns:p14="http://schemas.microsoft.com/office/powerpoint/2010/main" val="256295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6A555-8A41-42BE-8864-4B4864194EC0}" type="slidenum">
              <a:rPr lang="en-US" smtClean="0"/>
              <a:t>2</a:t>
            </a:fld>
            <a:endParaRPr lang="en-US"/>
          </a:p>
        </p:txBody>
      </p:sp>
    </p:spTree>
    <p:extLst>
      <p:ext uri="{BB962C8B-B14F-4D97-AF65-F5344CB8AC3E}">
        <p14:creationId xmlns:p14="http://schemas.microsoft.com/office/powerpoint/2010/main" val="327771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6A555-8A41-42BE-8864-4B4864194EC0}" type="slidenum">
              <a:rPr lang="en-US" smtClean="0"/>
              <a:t>4</a:t>
            </a:fld>
            <a:endParaRPr lang="en-US"/>
          </a:p>
        </p:txBody>
      </p:sp>
    </p:spTree>
    <p:extLst>
      <p:ext uri="{BB962C8B-B14F-4D97-AF65-F5344CB8AC3E}">
        <p14:creationId xmlns:p14="http://schemas.microsoft.com/office/powerpoint/2010/main" val="212489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i="0" kern="1200" dirty="0" smtClean="0">
                <a:solidFill>
                  <a:schemeClr val="tx1"/>
                </a:solidFill>
                <a:effectLst/>
                <a:latin typeface="+mn-lt"/>
                <a:ea typeface="+mn-ea"/>
                <a:cs typeface="+mn-cs"/>
              </a:rPr>
              <a:t>総理府</a:t>
            </a:r>
            <a:r>
              <a:rPr lang="ja-JP" altLang="en-US" dirty="0" smtClean="0"/>
              <a:t>、ﾋﾟﾝｸモスク、</a:t>
            </a:r>
            <a:r>
              <a:rPr lang="ja-JP" altLang="en-US" sz="1200" b="0" i="0" kern="1200" dirty="0" smtClean="0">
                <a:solidFill>
                  <a:schemeClr val="tx1"/>
                </a:solidFill>
                <a:effectLst/>
                <a:latin typeface="+mn-lt"/>
                <a:ea typeface="+mn-ea"/>
                <a:cs typeface="+mn-cs"/>
              </a:rPr>
              <a:t>裁判所</a:t>
            </a:r>
            <a:r>
              <a:rPr lang="en-US" sz="1200" b="0" i="0" kern="1200" dirty="0" smtClean="0">
                <a:solidFill>
                  <a:schemeClr val="tx1"/>
                </a:solidFill>
                <a:effectLst/>
                <a:latin typeface="+mn-lt"/>
                <a:ea typeface="+mn-ea"/>
                <a:cs typeface="+mn-cs"/>
              </a:rPr>
              <a:t>、</a:t>
            </a:r>
            <a:r>
              <a:rPr lang="ja-JP" altLang="en-US" sz="1200" b="0" i="0" kern="1200" dirty="0" smtClean="0">
                <a:solidFill>
                  <a:schemeClr val="tx1"/>
                </a:solidFill>
                <a:effectLst/>
                <a:latin typeface="+mn-lt"/>
                <a:ea typeface="+mn-ea"/>
                <a:cs typeface="+mn-cs"/>
              </a:rPr>
              <a:t>財務省</a:t>
            </a:r>
            <a:r>
              <a:rPr lang="en-US" sz="1200" b="0" i="0" kern="1200" dirty="0" smtClean="0">
                <a:solidFill>
                  <a:schemeClr val="tx1"/>
                </a:solidFill>
                <a:effectLst/>
                <a:latin typeface="+mn-lt"/>
                <a:ea typeface="+mn-ea"/>
                <a:cs typeface="+mn-cs"/>
              </a:rPr>
              <a:t>、</a:t>
            </a:r>
            <a:r>
              <a:rPr lang="ja-JP" altLang="en-US" sz="1200" b="0" i="0" kern="1200" dirty="0" smtClean="0">
                <a:solidFill>
                  <a:schemeClr val="tx1"/>
                </a:solidFill>
                <a:effectLst/>
                <a:latin typeface="+mn-lt"/>
                <a:ea typeface="+mn-ea"/>
                <a:cs typeface="+mn-cs"/>
              </a:rPr>
              <a:t>プトラジャヤ開発公社</a:t>
            </a:r>
            <a:endParaRPr lang="en-US" dirty="0"/>
          </a:p>
        </p:txBody>
      </p:sp>
      <p:sp>
        <p:nvSpPr>
          <p:cNvPr id="4" name="Slide Number Placeholder 3"/>
          <p:cNvSpPr>
            <a:spLocks noGrp="1"/>
          </p:cNvSpPr>
          <p:nvPr>
            <p:ph type="sldNum" sz="quarter" idx="10"/>
          </p:nvPr>
        </p:nvSpPr>
        <p:spPr/>
        <p:txBody>
          <a:bodyPr/>
          <a:lstStyle/>
          <a:p>
            <a:fld id="{3BA6A555-8A41-42BE-8864-4B4864194EC0}" type="slidenum">
              <a:rPr lang="en-US" smtClean="0"/>
              <a:t>10</a:t>
            </a:fld>
            <a:endParaRPr lang="en-US"/>
          </a:p>
        </p:txBody>
      </p:sp>
    </p:spTree>
    <p:extLst>
      <p:ext uri="{BB962C8B-B14F-4D97-AF65-F5344CB8AC3E}">
        <p14:creationId xmlns:p14="http://schemas.microsoft.com/office/powerpoint/2010/main" val="101282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30-Aug-16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30-Aug-16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30-Aug-16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30-Aug-16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30-Aug-16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30-Aug-16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30-Aug-16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30-Aug-16</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30-Aug-16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30-Aug-16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7800" y="2680952"/>
            <a:ext cx="7239001" cy="1814848"/>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ja-JP" altLang="en-US" sz="4800" b="1" dirty="0">
                <a:solidFill>
                  <a:schemeClr val="tx1"/>
                </a:solidFill>
              </a:rPr>
              <a:t>マルチメディア・スーパーコリド</a:t>
            </a:r>
            <a:r>
              <a:rPr lang="ja-JP" altLang="en-US" sz="4800" b="1" dirty="0" smtClean="0">
                <a:solidFill>
                  <a:schemeClr val="tx1"/>
                </a:solidFill>
              </a:rPr>
              <a:t>ー</a:t>
            </a:r>
            <a:endParaRPr lang="en-US" altLang="ja-JP" sz="4800" b="1" dirty="0" smtClean="0">
              <a:solidFill>
                <a:schemeClr val="tx1"/>
              </a:solidFill>
            </a:endParaRPr>
          </a:p>
          <a:p>
            <a:r>
              <a:rPr lang="en-US" altLang="ja-JP" sz="4800" dirty="0" smtClean="0">
                <a:solidFill>
                  <a:schemeClr val="tx1"/>
                </a:solidFill>
              </a:rPr>
              <a:t>(</a:t>
            </a:r>
            <a:r>
              <a:rPr lang="en-US" sz="4800" b="1" dirty="0">
                <a:solidFill>
                  <a:schemeClr val="tx1"/>
                </a:solidFill>
              </a:rPr>
              <a:t>M</a:t>
            </a:r>
            <a:r>
              <a:rPr lang="en-US" sz="4800" dirty="0">
                <a:solidFill>
                  <a:schemeClr val="tx1"/>
                </a:solidFill>
              </a:rPr>
              <a:t>ultimedia </a:t>
            </a:r>
            <a:r>
              <a:rPr lang="en-US" sz="4800" b="1" dirty="0">
                <a:solidFill>
                  <a:schemeClr val="tx1"/>
                </a:solidFill>
              </a:rPr>
              <a:t>S</a:t>
            </a:r>
            <a:r>
              <a:rPr lang="en-US" sz="4800" dirty="0">
                <a:solidFill>
                  <a:schemeClr val="tx1"/>
                </a:solidFill>
              </a:rPr>
              <a:t>uper </a:t>
            </a:r>
            <a:r>
              <a:rPr lang="en-US" sz="4800" b="1" dirty="0" smtClean="0">
                <a:solidFill>
                  <a:schemeClr val="tx1"/>
                </a:solidFill>
              </a:rPr>
              <a:t>C</a:t>
            </a:r>
            <a:r>
              <a:rPr lang="en-US" sz="4800" dirty="0" smtClean="0">
                <a:solidFill>
                  <a:schemeClr val="tx1"/>
                </a:solidFill>
              </a:rPr>
              <a:t>orridor</a:t>
            </a:r>
          </a:p>
          <a:p>
            <a:r>
              <a:rPr lang="en-US" altLang="ja-JP" sz="4800" dirty="0" smtClean="0">
                <a:solidFill>
                  <a:schemeClr val="tx1"/>
                </a:solidFill>
              </a:rPr>
              <a:t>(</a:t>
            </a:r>
            <a:r>
              <a:rPr lang="ja-JP" altLang="en-US" sz="4800" dirty="0" smtClean="0">
                <a:solidFill>
                  <a:schemeClr val="tx1"/>
                </a:solidFill>
              </a:rPr>
              <a:t>ｻｲﾊﾞｰｼﾞｬﾔ・ﾌﾟﾄﾗｼﾞｬﾔ</a:t>
            </a:r>
            <a:r>
              <a:rPr lang="en-US" altLang="ja-JP" sz="4800" dirty="0" smtClean="0">
                <a:solidFill>
                  <a:schemeClr val="tx1"/>
                </a:solidFill>
              </a:rPr>
              <a:t>)</a:t>
            </a:r>
            <a:endParaRPr lang="en-US" sz="4800" dirty="0">
              <a:solidFill>
                <a:schemeClr val="tx1"/>
              </a:solidFill>
            </a:endParaRPr>
          </a:p>
        </p:txBody>
      </p:sp>
      <p:sp>
        <p:nvSpPr>
          <p:cNvPr id="2" name="AutoShape 2" descr="「マルチメディアスーパーコリドー」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Miho_Tanaka\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512763"/>
            <a:ext cx="153352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90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ww.malaysia-magazine.com/basic/wp-content/uploads/2013/02/IMG_93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11" y="449239"/>
            <a:ext cx="4025520" cy="292561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プトラジャヤ　建物」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09" y="3374851"/>
            <a:ext cx="3986583" cy="290153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プトラジャヤ　建物」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293" y="3415916"/>
            <a:ext cx="421377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プトラジャヤ　建物」の画像検索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699" y="449239"/>
            <a:ext cx="4248765" cy="292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6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alaysia-magazine.com/basic/wp-content/uploads/2013/02/00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391400" cy="554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8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907" y="304800"/>
            <a:ext cx="8120419" cy="1295400"/>
          </a:xfrm>
        </p:spPr>
        <p:txBody>
          <a:bodyPr>
            <a:normAutofit fontScale="90000"/>
          </a:bodyPr>
          <a:lstStyle/>
          <a:p>
            <a:r>
              <a:rPr lang="en-US" dirty="0" smtClean="0"/>
              <a:t>PICC</a:t>
            </a:r>
            <a:br>
              <a:rPr lang="en-US" dirty="0" smtClean="0"/>
            </a:br>
            <a:r>
              <a:rPr lang="ja-JP" altLang="en-US" dirty="0" smtClean="0"/>
              <a:t>プトラジャヤコンベンションセンター</a:t>
            </a:r>
            <a:endParaRPr lang="en-US" dirty="0"/>
          </a:p>
        </p:txBody>
      </p:sp>
      <p:sp>
        <p:nvSpPr>
          <p:cNvPr id="3" name="Content Placeholder 2"/>
          <p:cNvSpPr>
            <a:spLocks noGrp="1"/>
          </p:cNvSpPr>
          <p:nvPr>
            <p:ph idx="1"/>
          </p:nvPr>
        </p:nvSpPr>
        <p:spPr>
          <a:xfrm>
            <a:off x="466442" y="5419725"/>
            <a:ext cx="5629558" cy="651029"/>
          </a:xfrm>
        </p:spPr>
        <p:txBody>
          <a:bodyPr>
            <a:normAutofit/>
          </a:bodyPr>
          <a:lstStyle/>
          <a:p>
            <a:pPr marL="68580" indent="0">
              <a:buNone/>
            </a:pPr>
            <a:r>
              <a:rPr lang="ja-JP" altLang="en-US" sz="1800" dirty="0"/>
              <a:t>開</a:t>
            </a:r>
            <a:r>
              <a:rPr lang="ja-JP" altLang="en-US" sz="1800" dirty="0" smtClean="0"/>
              <a:t>催</a:t>
            </a:r>
            <a:r>
              <a:rPr lang="ja-JP" altLang="en-US" sz="1800" dirty="0"/>
              <a:t>時</a:t>
            </a:r>
            <a:r>
              <a:rPr lang="ja-JP" altLang="en-US" sz="1800" dirty="0" smtClean="0"/>
              <a:t>間 </a:t>
            </a:r>
            <a:r>
              <a:rPr lang="en-US" sz="1800" dirty="0" smtClean="0"/>
              <a:t>9.00am</a:t>
            </a:r>
            <a:r>
              <a:rPr lang="en-US" sz="1800" dirty="0"/>
              <a:t>, 10.30am, 02.30pm &amp; 04.30pm</a:t>
            </a:r>
          </a:p>
        </p:txBody>
      </p:sp>
      <p:pic>
        <p:nvPicPr>
          <p:cNvPr id="6148" name="Picture 4" descr="http://worldyouthjazzfest.com/2014/wp-content/uploads/2014/03/picctop-e13973803934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42" y="1524000"/>
            <a:ext cx="8122693" cy="35255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4343400"/>
            <a:ext cx="2616201" cy="21526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68580" indent="0">
              <a:buFont typeface="Wingdings 2" pitchFamily="18" charset="2"/>
              <a:buNone/>
            </a:pPr>
            <a:r>
              <a:rPr lang="ja-JP" altLang="en-US" sz="1600" dirty="0"/>
              <a:t>■最少受入人数：</a:t>
            </a:r>
            <a:r>
              <a:rPr lang="en-US" altLang="ja-JP" sz="1600" dirty="0"/>
              <a:t>10</a:t>
            </a:r>
            <a:r>
              <a:rPr lang="ja-JP" altLang="en-US" sz="1600" dirty="0"/>
              <a:t>名</a:t>
            </a:r>
            <a:endParaRPr lang="en-US" altLang="ja-JP" sz="1600" dirty="0"/>
          </a:p>
          <a:p>
            <a:pPr marL="68580" indent="0">
              <a:buFont typeface="Wingdings 2" pitchFamily="18" charset="2"/>
              <a:buNone/>
            </a:pPr>
            <a:r>
              <a:rPr lang="ja-JP" altLang="en-US" sz="1600" dirty="0"/>
              <a:t>■最大受入人数</a:t>
            </a:r>
            <a:r>
              <a:rPr lang="ja-JP" altLang="en-US" sz="1600" dirty="0" smtClean="0"/>
              <a:t>：</a:t>
            </a:r>
            <a:r>
              <a:rPr lang="en-US" altLang="ja-JP" sz="1600" dirty="0"/>
              <a:t>60</a:t>
            </a:r>
            <a:r>
              <a:rPr lang="ja-JP" altLang="en-US" sz="1600" dirty="0" smtClean="0"/>
              <a:t>名</a:t>
            </a:r>
            <a:endParaRPr lang="en-US" altLang="ja-JP" sz="1600" dirty="0"/>
          </a:p>
          <a:p>
            <a:pPr marL="68580" indent="0">
              <a:buFont typeface="Wingdings 2" pitchFamily="18" charset="2"/>
              <a:buNone/>
            </a:pPr>
            <a:r>
              <a:rPr lang="ja-JP" altLang="en-US" sz="1600" dirty="0"/>
              <a:t>■所要時間</a:t>
            </a:r>
            <a:r>
              <a:rPr lang="ja-JP" altLang="en-US" sz="1600" dirty="0" smtClean="0"/>
              <a:t>：</a:t>
            </a:r>
            <a:r>
              <a:rPr lang="en-US" altLang="ja-JP" sz="1600" dirty="0" smtClean="0"/>
              <a:t>45</a:t>
            </a:r>
            <a:r>
              <a:rPr lang="ja-JP" altLang="en-US" sz="1600" dirty="0" smtClean="0"/>
              <a:t>分</a:t>
            </a:r>
            <a:endParaRPr lang="en-US" altLang="ja-JP" sz="1600" dirty="0"/>
          </a:p>
          <a:p>
            <a:pPr marL="68580" indent="0">
              <a:buFont typeface="Wingdings 2" pitchFamily="18" charset="2"/>
              <a:buNone/>
            </a:pPr>
            <a:r>
              <a:rPr lang="ja-JP" altLang="en-US" sz="1600" dirty="0"/>
              <a:t>■</a:t>
            </a:r>
            <a:r>
              <a:rPr lang="en-US" altLang="ja-JP" sz="1600" dirty="0"/>
              <a:t>SMI</a:t>
            </a:r>
            <a:r>
              <a:rPr lang="ja-JP" altLang="en-US" sz="1600" dirty="0"/>
              <a:t>手配実績：あり</a:t>
            </a:r>
            <a:endParaRPr lang="en-US" altLang="ja-JP" sz="1600" dirty="0"/>
          </a:p>
          <a:p>
            <a:pPr marL="68580" indent="0">
              <a:buFont typeface="Wingdings 2" pitchFamily="18" charset="2"/>
              <a:buNone/>
            </a:pPr>
            <a:r>
              <a:rPr lang="ja-JP" altLang="en-US" sz="1600" dirty="0"/>
              <a:t>■言語：英語</a:t>
            </a:r>
            <a:endParaRPr lang="en-US" altLang="ja-JP" sz="1600" dirty="0"/>
          </a:p>
          <a:p>
            <a:pPr marL="68580" indent="0">
              <a:buFont typeface="Wingdings 2" pitchFamily="18" charset="2"/>
              <a:buNone/>
            </a:pPr>
            <a:r>
              <a:rPr lang="ja-JP" altLang="en-US" sz="1600" dirty="0"/>
              <a:t>■料金：有料</a:t>
            </a:r>
            <a:endParaRPr lang="en-US" altLang="ja-JP" sz="1600" dirty="0"/>
          </a:p>
          <a:p>
            <a:pPr marL="68580" indent="0">
              <a:buFont typeface="Wingdings 2" pitchFamily="18" charset="2"/>
              <a:buNone/>
            </a:pPr>
            <a:r>
              <a:rPr lang="en-US" altLang="ja-JP" sz="1600" dirty="0" smtClean="0"/>
              <a:t>※</a:t>
            </a:r>
            <a:r>
              <a:rPr lang="ja-JP" altLang="en-US" sz="1600" dirty="0" smtClean="0"/>
              <a:t>平日のみとなります。</a:t>
            </a:r>
            <a:endParaRPr lang="en-US" dirty="0"/>
          </a:p>
        </p:txBody>
      </p:sp>
    </p:spTree>
    <p:extLst>
      <p:ext uri="{BB962C8B-B14F-4D97-AF65-F5344CB8AC3E}">
        <p14:creationId xmlns:p14="http://schemas.microsoft.com/office/powerpoint/2010/main" val="319964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456" y="2819401"/>
            <a:ext cx="4914682" cy="3681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2286000"/>
            <a:ext cx="3267075" cy="42146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199" y="787724"/>
            <a:ext cx="3267075" cy="1498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492456" y="457199"/>
            <a:ext cx="4765344" cy="2362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見学ツア</a:t>
            </a:r>
            <a:r>
              <a:rPr lang="ja-JP" altLang="en-US" dirty="0" smtClean="0"/>
              <a:t>ー　所</a:t>
            </a:r>
            <a:r>
              <a:rPr lang="ja-JP" altLang="en-US" dirty="0"/>
              <a:t>要：</a:t>
            </a:r>
            <a:r>
              <a:rPr lang="ja-JP" altLang="en-US" dirty="0" smtClean="0"/>
              <a:t>約</a:t>
            </a:r>
            <a:r>
              <a:rPr lang="en-US" altLang="ja-JP" dirty="0" smtClean="0"/>
              <a:t>45</a:t>
            </a:r>
            <a:r>
              <a:rPr lang="ja-JP" altLang="en-US" dirty="0" smtClean="0"/>
              <a:t>分</a:t>
            </a:r>
            <a:endParaRPr lang="en-US" altLang="ja-JP" dirty="0" smtClean="0"/>
          </a:p>
          <a:p>
            <a:r>
              <a:rPr lang="ja-JP" altLang="en-US" dirty="0"/>
              <a:t>*ロビーにてホールの説</a:t>
            </a:r>
            <a:r>
              <a:rPr lang="ja-JP" altLang="en-US" dirty="0" smtClean="0"/>
              <a:t>明</a:t>
            </a:r>
            <a:endParaRPr lang="en-US" altLang="ja-JP" dirty="0" smtClean="0"/>
          </a:p>
          <a:p>
            <a:r>
              <a:rPr lang="ja-JP" altLang="en-US" dirty="0"/>
              <a:t>*会議室および館内ツア</a:t>
            </a:r>
            <a:r>
              <a:rPr lang="ja-JP" altLang="en-US" dirty="0" smtClean="0"/>
              <a:t>ー</a:t>
            </a:r>
            <a:endParaRPr lang="en-US" altLang="ja-JP" dirty="0" smtClean="0"/>
          </a:p>
          <a:p>
            <a:r>
              <a:rPr lang="en-US" altLang="ja-JP" dirty="0"/>
              <a:t>(</a:t>
            </a:r>
            <a:r>
              <a:rPr lang="ja-JP" altLang="en-US" dirty="0"/>
              <a:t>当日の会議室利用状況により見学出来る場所が異なります</a:t>
            </a:r>
            <a:r>
              <a:rPr lang="en-US" altLang="ja-JP" dirty="0" smtClean="0"/>
              <a:t>)</a:t>
            </a:r>
          </a:p>
          <a:p>
            <a:r>
              <a:rPr lang="ja-JP" altLang="en-US" dirty="0"/>
              <a:t>*上階の展望バルコニーからのプトラジャヤ都市を眺める</a:t>
            </a:r>
            <a:endParaRPr lang="en-US" dirty="0"/>
          </a:p>
        </p:txBody>
      </p:sp>
    </p:spTree>
    <p:extLst>
      <p:ext uri="{BB962C8B-B14F-4D97-AF65-F5344CB8AC3E}">
        <p14:creationId xmlns:p14="http://schemas.microsoft.com/office/powerpoint/2010/main" val="254960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a:xfrm>
            <a:off x="609600" y="533400"/>
            <a:ext cx="7024744" cy="420136"/>
          </a:xfrm>
          <a:prstGeom prst="rect">
            <a:avLst/>
          </a:prstGeom>
        </p:spPr>
        <p:txBody>
          <a:bodyPr vert="horz" lIns="91440" tIns="45720" rIns="91440" bIns="45720" rtlCol="0" anchor="b">
            <a:normAutofit fontScale="6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ja-JP" altLang="en-US" smtClean="0"/>
              <a:t>モデルコース</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2753197211"/>
              </p:ext>
            </p:extLst>
          </p:nvPr>
        </p:nvGraphicFramePr>
        <p:xfrm>
          <a:off x="609600" y="1066800"/>
          <a:ext cx="7848600" cy="4114801"/>
        </p:xfrm>
        <a:graphic>
          <a:graphicData uri="http://schemas.openxmlformats.org/drawingml/2006/table">
            <a:tbl>
              <a:tblPr firstRow="1" bandRow="1">
                <a:tableStyleId>{21E4AEA4-8DFA-4A89-87EB-49C32662AFE0}</a:tableStyleId>
              </a:tblPr>
              <a:tblGrid>
                <a:gridCol w="1620907"/>
                <a:gridCol w="6227693"/>
              </a:tblGrid>
              <a:tr h="480327">
                <a:tc>
                  <a:txBody>
                    <a:bodyPr/>
                    <a:lstStyle/>
                    <a:p>
                      <a:r>
                        <a:rPr lang="ja-JP" altLang="en-US" dirty="0" smtClean="0"/>
                        <a:t>時間帯</a:t>
                      </a:r>
                      <a:endParaRPr lang="en-US" dirty="0"/>
                    </a:p>
                  </a:txBody>
                  <a:tcPr/>
                </a:tc>
                <a:tc>
                  <a:txBody>
                    <a:bodyPr/>
                    <a:lstStyle/>
                    <a:p>
                      <a:r>
                        <a:rPr lang="ja-JP" altLang="en-US" dirty="0" smtClean="0"/>
                        <a:t>日程</a:t>
                      </a:r>
                      <a:endParaRPr lang="en-US" dirty="0"/>
                    </a:p>
                  </a:txBody>
                  <a:tcPr/>
                </a:tc>
              </a:tr>
              <a:tr h="560381">
                <a:tc>
                  <a:txBody>
                    <a:bodyPr/>
                    <a:lstStyle/>
                    <a:p>
                      <a:r>
                        <a:rPr lang="en-US" dirty="0" smtClean="0"/>
                        <a:t>0830</a:t>
                      </a:r>
                      <a:endParaRPr lang="en-US" dirty="0"/>
                    </a:p>
                  </a:txBody>
                  <a:tcPr/>
                </a:tc>
                <a:tc>
                  <a:txBody>
                    <a:bodyPr/>
                    <a:lstStyle/>
                    <a:p>
                      <a:r>
                        <a:rPr lang="ja-JP" altLang="en-US" baseline="0" dirty="0" smtClean="0"/>
                        <a:t>ホテル出発</a:t>
                      </a:r>
                      <a:endParaRPr lang="en-US" altLang="ja-JP" baseline="0" dirty="0" smtClean="0"/>
                    </a:p>
                  </a:txBody>
                  <a:tcPr/>
                </a:tc>
              </a:tr>
              <a:tr h="960654">
                <a:tc>
                  <a:txBody>
                    <a:bodyPr/>
                    <a:lstStyle/>
                    <a:p>
                      <a:r>
                        <a:rPr lang="en-US" altLang="ja-JP" dirty="0" smtClean="0"/>
                        <a:t>0930</a:t>
                      </a:r>
                      <a:r>
                        <a:rPr lang="en-US" dirty="0" smtClean="0"/>
                        <a:t>-1130</a:t>
                      </a:r>
                      <a:endParaRPr lang="en-US" dirty="0"/>
                    </a:p>
                  </a:txBody>
                  <a:tcPr/>
                </a:tc>
                <a:tc>
                  <a:txBody>
                    <a:bodyPr/>
                    <a:lstStyle/>
                    <a:p>
                      <a:r>
                        <a:rPr lang="en-US" dirty="0" err="1" smtClean="0"/>
                        <a:t>Cyberview</a:t>
                      </a:r>
                      <a:r>
                        <a:rPr lang="ja-JP" altLang="en-US" dirty="0" smtClean="0"/>
                        <a:t>社訪問 </a:t>
                      </a:r>
                      <a:r>
                        <a:rPr lang="en-US" altLang="ja-JP" dirty="0" smtClean="0"/>
                        <a:t>(</a:t>
                      </a:r>
                      <a:r>
                        <a:rPr lang="ja-JP" altLang="en-US" dirty="0" smtClean="0"/>
                        <a:t>時間は先方の都合によります</a:t>
                      </a:r>
                      <a:r>
                        <a:rPr lang="en-US" altLang="ja-JP" dirty="0" smtClean="0"/>
                        <a:t>)</a:t>
                      </a:r>
                      <a:endParaRPr lang="en-US" dirty="0" smtClean="0"/>
                    </a:p>
                    <a:p>
                      <a:r>
                        <a:rPr lang="en-US" dirty="0" smtClean="0"/>
                        <a:t>*</a:t>
                      </a:r>
                      <a:r>
                        <a:rPr lang="ja-JP" altLang="en-US" dirty="0" smtClean="0"/>
                        <a:t>プレゼンテーション</a:t>
                      </a:r>
                      <a:r>
                        <a:rPr lang="en-US" altLang="ja-JP" dirty="0" smtClean="0"/>
                        <a:t>/</a:t>
                      </a:r>
                      <a:r>
                        <a:rPr lang="ja-JP" altLang="en-US" dirty="0" smtClean="0"/>
                        <a:t>サイバージャヤに関して</a:t>
                      </a:r>
                      <a:endParaRPr lang="en-US" altLang="ja-JP" dirty="0" smtClean="0"/>
                    </a:p>
                    <a:p>
                      <a:r>
                        <a:rPr lang="en-US" dirty="0" smtClean="0"/>
                        <a:t>*Q&amp;A</a:t>
                      </a:r>
                    </a:p>
                  </a:txBody>
                  <a:tcPr/>
                </a:tc>
              </a:tr>
              <a:tr h="480327">
                <a:tc>
                  <a:txBody>
                    <a:bodyPr/>
                    <a:lstStyle/>
                    <a:p>
                      <a:r>
                        <a:rPr lang="en-US" dirty="0" smtClean="0"/>
                        <a:t>1200-1300</a:t>
                      </a:r>
                      <a:endParaRPr lang="en-US" dirty="0"/>
                    </a:p>
                  </a:txBody>
                  <a:tcPr/>
                </a:tc>
                <a:tc>
                  <a:txBody>
                    <a:bodyPr/>
                    <a:lstStyle/>
                    <a:p>
                      <a:r>
                        <a:rPr lang="ja-JP" altLang="en-US" dirty="0" smtClean="0"/>
                        <a:t>ランチ</a:t>
                      </a:r>
                      <a:endParaRPr lang="en-US" dirty="0"/>
                    </a:p>
                  </a:txBody>
                  <a:tcPr/>
                </a:tc>
              </a:tr>
              <a:tr h="960654">
                <a:tc>
                  <a:txBody>
                    <a:bodyPr/>
                    <a:lstStyle/>
                    <a:p>
                      <a:r>
                        <a:rPr lang="en-US" altLang="ja-JP" dirty="0" smtClean="0"/>
                        <a:t>1330-1430</a:t>
                      </a:r>
                      <a:endParaRPr lang="en-US" dirty="0"/>
                    </a:p>
                  </a:txBody>
                  <a:tcPr/>
                </a:tc>
                <a:tc>
                  <a:txBody>
                    <a:bodyPr/>
                    <a:lstStyle/>
                    <a:p>
                      <a:r>
                        <a:rPr lang="ja-JP" altLang="en-US" dirty="0" smtClean="0"/>
                        <a:t>プトラジャヤ見学</a:t>
                      </a:r>
                      <a:endParaRPr lang="en-US" altLang="ja-JP" dirty="0" smtClean="0"/>
                    </a:p>
                    <a:p>
                      <a:r>
                        <a:rPr lang="en-US" altLang="ja-JP" dirty="0" smtClean="0"/>
                        <a:t>*</a:t>
                      </a:r>
                      <a:r>
                        <a:rPr lang="ja-JP" altLang="en-US" sz="1800" b="0" i="0" kern="1200" dirty="0" smtClean="0">
                          <a:solidFill>
                            <a:schemeClr val="dk1"/>
                          </a:solidFill>
                          <a:effectLst/>
                          <a:latin typeface="+mn-lt"/>
                          <a:ea typeface="+mn-ea"/>
                          <a:cs typeface="+mn-cs"/>
                        </a:rPr>
                        <a:t>首相官邸</a:t>
                      </a:r>
                      <a:r>
                        <a:rPr lang="en-US" altLang="ja-JP" sz="1800" b="0" i="0" kern="1200" dirty="0" smtClean="0">
                          <a:solidFill>
                            <a:schemeClr val="dk1"/>
                          </a:solidFill>
                          <a:effectLst/>
                          <a:latin typeface="+mn-lt"/>
                          <a:ea typeface="+mn-ea"/>
                          <a:cs typeface="+mn-cs"/>
                        </a:rPr>
                        <a:t>(</a:t>
                      </a:r>
                      <a:r>
                        <a:rPr lang="ja-JP" altLang="en-US" sz="1800" b="0" i="0" kern="1200" dirty="0" smtClean="0">
                          <a:solidFill>
                            <a:schemeClr val="dk1"/>
                          </a:solidFill>
                          <a:effectLst/>
                          <a:latin typeface="+mn-lt"/>
                          <a:ea typeface="+mn-ea"/>
                          <a:cs typeface="+mn-cs"/>
                        </a:rPr>
                        <a:t>外観</a:t>
                      </a:r>
                      <a:r>
                        <a:rPr lang="en-US" altLang="ja-JP" sz="1800" b="0" i="0" kern="1200" dirty="0" smtClean="0">
                          <a:solidFill>
                            <a:schemeClr val="dk1"/>
                          </a:solidFill>
                          <a:effectLst/>
                          <a:latin typeface="+mn-lt"/>
                          <a:ea typeface="+mn-ea"/>
                          <a:cs typeface="+mn-cs"/>
                        </a:rPr>
                        <a:t>)</a:t>
                      </a:r>
                      <a:r>
                        <a:rPr lang="ja-JP" altLang="en-US" sz="1800" b="0" i="0" kern="1200" dirty="0" smtClean="0">
                          <a:solidFill>
                            <a:schemeClr val="dk1"/>
                          </a:solidFill>
                          <a:effectLst/>
                          <a:latin typeface="+mn-lt"/>
                          <a:ea typeface="+mn-ea"/>
                          <a:cs typeface="+mn-cs"/>
                        </a:rPr>
                        <a:t>、首相府</a:t>
                      </a:r>
                      <a:r>
                        <a:rPr lang="en-US" altLang="ja-JP" sz="1800" b="0" i="0" kern="1200" dirty="0" smtClean="0">
                          <a:solidFill>
                            <a:schemeClr val="dk1"/>
                          </a:solidFill>
                          <a:effectLst/>
                          <a:latin typeface="+mn-lt"/>
                          <a:ea typeface="+mn-ea"/>
                          <a:cs typeface="+mn-cs"/>
                        </a:rPr>
                        <a:t>(</a:t>
                      </a:r>
                      <a:r>
                        <a:rPr lang="ja-JP" altLang="en-US" sz="1800" b="0" i="0" kern="1200" dirty="0" smtClean="0">
                          <a:solidFill>
                            <a:schemeClr val="dk1"/>
                          </a:solidFill>
                          <a:effectLst/>
                          <a:latin typeface="+mn-lt"/>
                          <a:ea typeface="+mn-ea"/>
                          <a:cs typeface="+mn-cs"/>
                        </a:rPr>
                        <a:t>外観</a:t>
                      </a:r>
                      <a:r>
                        <a:rPr lang="en-US" altLang="ja-JP" sz="1800" b="0" i="0" kern="1200" dirty="0" smtClean="0">
                          <a:solidFill>
                            <a:schemeClr val="dk1"/>
                          </a:solidFill>
                          <a:effectLst/>
                          <a:latin typeface="+mn-lt"/>
                          <a:ea typeface="+mn-ea"/>
                          <a:cs typeface="+mn-cs"/>
                        </a:rPr>
                        <a:t>)</a:t>
                      </a:r>
                      <a:r>
                        <a:rPr lang="ja-JP" altLang="en-US" sz="1800" b="0" i="0" kern="1200" dirty="0" smtClean="0">
                          <a:solidFill>
                            <a:schemeClr val="dk1"/>
                          </a:solidFill>
                          <a:effectLst/>
                          <a:latin typeface="+mn-lt"/>
                          <a:ea typeface="+mn-ea"/>
                          <a:cs typeface="+mn-cs"/>
                        </a:rPr>
                        <a:t>、モスク</a:t>
                      </a:r>
                      <a:r>
                        <a:rPr lang="en-US" altLang="ja-JP" sz="1800" b="0" i="0" kern="1200" dirty="0" smtClean="0">
                          <a:solidFill>
                            <a:schemeClr val="dk1"/>
                          </a:solidFill>
                          <a:effectLst/>
                          <a:latin typeface="+mn-lt"/>
                          <a:ea typeface="+mn-ea"/>
                          <a:cs typeface="+mn-cs"/>
                        </a:rPr>
                        <a:t>(</a:t>
                      </a:r>
                      <a:r>
                        <a:rPr lang="ja-JP" altLang="en-US" sz="1800" b="0" i="0" kern="1200" dirty="0" smtClean="0">
                          <a:solidFill>
                            <a:schemeClr val="dk1"/>
                          </a:solidFill>
                          <a:effectLst/>
                          <a:latin typeface="+mn-lt"/>
                          <a:ea typeface="+mn-ea"/>
                          <a:cs typeface="+mn-cs"/>
                        </a:rPr>
                        <a:t>下車</a:t>
                      </a:r>
                      <a:r>
                        <a:rPr lang="en-US" altLang="ja-JP" sz="1800" b="0" i="0" kern="1200" dirty="0" smtClean="0">
                          <a:solidFill>
                            <a:schemeClr val="dk1"/>
                          </a:solidFill>
                          <a:effectLst/>
                          <a:latin typeface="+mn-lt"/>
                          <a:ea typeface="+mn-ea"/>
                          <a:cs typeface="+mn-cs"/>
                        </a:rPr>
                        <a:t>)</a:t>
                      </a:r>
                    </a:p>
                    <a:p>
                      <a:r>
                        <a:rPr lang="en-US" altLang="ja-JP" sz="1800" b="0" i="0" kern="1200" dirty="0" smtClean="0">
                          <a:solidFill>
                            <a:schemeClr val="dk1"/>
                          </a:solidFill>
                          <a:effectLst/>
                          <a:latin typeface="+mn-lt"/>
                          <a:ea typeface="+mn-ea"/>
                          <a:cs typeface="+mn-cs"/>
                        </a:rPr>
                        <a:t>*</a:t>
                      </a:r>
                      <a:r>
                        <a:rPr lang="ja-JP" altLang="en-US" sz="1800" b="0" i="0" kern="1200" dirty="0" smtClean="0">
                          <a:solidFill>
                            <a:schemeClr val="dk1"/>
                          </a:solidFill>
                          <a:effectLst/>
                          <a:latin typeface="+mn-lt"/>
                          <a:ea typeface="+mn-ea"/>
                          <a:cs typeface="+mn-cs"/>
                        </a:rPr>
                        <a:t>途中、下車して街並み散策</a:t>
                      </a:r>
                      <a:endParaRPr lang="en-US" altLang="ja-JP" dirty="0" smtClean="0"/>
                    </a:p>
                  </a:txBody>
                  <a:tcPr/>
                </a:tc>
              </a:tr>
              <a:tr h="672458">
                <a:tc>
                  <a:txBody>
                    <a:bodyPr/>
                    <a:lstStyle/>
                    <a:p>
                      <a:r>
                        <a:rPr lang="en-US" dirty="0" smtClean="0"/>
                        <a:t>1445-15</a:t>
                      </a:r>
                      <a:r>
                        <a:rPr lang="en-US" altLang="ja-JP" dirty="0" smtClean="0"/>
                        <a:t>30</a:t>
                      </a:r>
                      <a:endParaRPr lang="en-US" dirty="0"/>
                    </a:p>
                  </a:txBody>
                  <a:tcPr/>
                </a:tc>
                <a:tc>
                  <a:txBody>
                    <a:bodyPr/>
                    <a:lstStyle/>
                    <a:p>
                      <a:r>
                        <a:rPr lang="en-US" dirty="0" smtClean="0"/>
                        <a:t>PICC</a:t>
                      </a:r>
                      <a:r>
                        <a:rPr lang="ja-JP" altLang="en-US" dirty="0" smtClean="0"/>
                        <a:t>コンベンションセンター見学</a:t>
                      </a:r>
                      <a:r>
                        <a:rPr lang="en-US" altLang="ja-JP" dirty="0" smtClean="0"/>
                        <a:t>(</a:t>
                      </a:r>
                      <a:r>
                        <a:rPr lang="ja-JP" altLang="en-US" dirty="0" smtClean="0"/>
                        <a:t>都合による</a:t>
                      </a:r>
                      <a:r>
                        <a:rPr lang="en-US" altLang="ja-JP" dirty="0" smtClean="0"/>
                        <a:t>)</a:t>
                      </a:r>
                    </a:p>
                    <a:p>
                      <a:endParaRPr lang="en-US" dirty="0"/>
                    </a:p>
                  </a:txBody>
                  <a:tcPr/>
                </a:tc>
              </a:tr>
            </a:tbl>
          </a:graphicData>
        </a:graphic>
      </p:graphicFrame>
    </p:spTree>
    <p:extLst>
      <p:ext uri="{BB962C8B-B14F-4D97-AF65-F5344CB8AC3E}">
        <p14:creationId xmlns:p14="http://schemas.microsoft.com/office/powerpoint/2010/main" val="396103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upm クアラルンプール」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upm クアラルンプール」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ounded Rectangle 7"/>
          <p:cNvSpPr/>
          <p:nvPr/>
        </p:nvSpPr>
        <p:spPr>
          <a:xfrm>
            <a:off x="460375" y="457200"/>
            <a:ext cx="1444625" cy="1066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市内より</a:t>
            </a:r>
            <a:endParaRPr lang="en-US" altLang="ja-JP" dirty="0" smtClean="0"/>
          </a:p>
          <a:p>
            <a:pPr algn="ctr"/>
            <a:r>
              <a:rPr lang="ja-JP" altLang="en-US" dirty="0" smtClean="0"/>
              <a:t>約</a:t>
            </a:r>
            <a:r>
              <a:rPr lang="en-US" altLang="ja-JP" dirty="0" smtClean="0"/>
              <a:t>40</a:t>
            </a:r>
            <a:r>
              <a:rPr lang="ja-JP" altLang="en-US" dirty="0" smtClean="0"/>
              <a:t>分</a:t>
            </a:r>
            <a:endParaRPr lang="en-US" dirty="0"/>
          </a:p>
        </p:txBody>
      </p:sp>
      <p:pic>
        <p:nvPicPr>
          <p:cNvPr id="1026" name="Picture 2" descr="マルチメディア・スーパー・コリドー（M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46113"/>
            <a:ext cx="5105400" cy="543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27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4119"/>
            <a:ext cx="3581400" cy="2512325"/>
          </a:xfrm>
          <a:prstGeom prst="rect">
            <a:avLst/>
          </a:prstGeom>
        </p:spPr>
      </p:pic>
      <p:sp>
        <p:nvSpPr>
          <p:cNvPr id="3" name="Content Placeholder 2"/>
          <p:cNvSpPr>
            <a:spLocks noGrp="1"/>
          </p:cNvSpPr>
          <p:nvPr>
            <p:ph sz="quarter" idx="13"/>
          </p:nvPr>
        </p:nvSpPr>
        <p:spPr>
          <a:xfrm>
            <a:off x="723900" y="2238375"/>
            <a:ext cx="7696200" cy="4171950"/>
          </a:xfrm>
        </p:spPr>
        <p:txBody>
          <a:bodyPr>
            <a:normAutofit/>
          </a:bodyPr>
          <a:lstStyle/>
          <a:p>
            <a:pPr marL="68580" indent="0">
              <a:buNone/>
            </a:pPr>
            <a:r>
              <a:rPr lang="ja-JP" altLang="en-US" b="1" dirty="0">
                <a:solidFill>
                  <a:schemeClr val="tx1"/>
                </a:solidFill>
                <a:latin typeface="Calibri" pitchFamily="34" charset="0"/>
                <a:cs typeface="Calibri" pitchFamily="34" charset="0"/>
              </a:rPr>
              <a:t>サイバージャヤ（</a:t>
            </a:r>
            <a:r>
              <a:rPr lang="en-US" altLang="ja-JP" b="1" dirty="0" err="1">
                <a:solidFill>
                  <a:schemeClr val="tx1"/>
                </a:solidFill>
                <a:latin typeface="Calibri" pitchFamily="34" charset="0"/>
                <a:cs typeface="Calibri" pitchFamily="34" charset="0"/>
              </a:rPr>
              <a:t>Cyberjaya</a:t>
            </a:r>
            <a:r>
              <a:rPr lang="ja-JP" altLang="en-US" b="1" dirty="0" smtClean="0">
                <a:solidFill>
                  <a:schemeClr val="tx1"/>
                </a:solidFill>
                <a:latin typeface="Calibri" pitchFamily="34" charset="0"/>
                <a:cs typeface="Calibri" pitchFamily="34" charset="0"/>
              </a:rPr>
              <a:t>）は、</a:t>
            </a:r>
            <a:r>
              <a:rPr lang="en-US" altLang="ja-JP" b="1" dirty="0" smtClean="0">
                <a:solidFill>
                  <a:schemeClr val="tx1"/>
                </a:solidFill>
                <a:latin typeface="Calibri" pitchFamily="34" charset="0"/>
                <a:cs typeface="Calibri" pitchFamily="34" charset="0"/>
              </a:rPr>
              <a:t>2020</a:t>
            </a:r>
            <a:r>
              <a:rPr lang="ja-JP" altLang="en-US" b="1" dirty="0" smtClean="0">
                <a:solidFill>
                  <a:schemeClr val="tx1"/>
                </a:solidFill>
                <a:latin typeface="Calibri" pitchFamily="34" charset="0"/>
                <a:cs typeface="Calibri" pitchFamily="34" charset="0"/>
              </a:rPr>
              <a:t>年に先進国入りを目指すマレーシアで進められている、</a:t>
            </a:r>
            <a:r>
              <a:rPr lang="en-US" altLang="ja-JP" b="1" dirty="0" smtClean="0">
                <a:solidFill>
                  <a:schemeClr val="tx1"/>
                </a:solidFill>
                <a:latin typeface="Calibri" pitchFamily="34" charset="0"/>
                <a:cs typeface="Calibri" pitchFamily="34" charset="0"/>
              </a:rPr>
              <a:t>MSC(</a:t>
            </a:r>
            <a:r>
              <a:rPr lang="ja-JP" altLang="en-US" b="1" dirty="0" smtClean="0">
                <a:solidFill>
                  <a:schemeClr val="tx1"/>
                </a:solidFill>
                <a:latin typeface="Calibri" pitchFamily="34" charset="0"/>
                <a:cs typeface="Calibri" pitchFamily="34" charset="0"/>
              </a:rPr>
              <a:t>マルチメディア・スーパーコリドー</a:t>
            </a:r>
            <a:r>
              <a:rPr lang="en-US" altLang="ja-JP" b="1" dirty="0" smtClean="0">
                <a:solidFill>
                  <a:schemeClr val="tx1"/>
                </a:solidFill>
                <a:latin typeface="Calibri" pitchFamily="34" charset="0"/>
                <a:cs typeface="Calibri" pitchFamily="34" charset="0"/>
              </a:rPr>
              <a:t>)</a:t>
            </a:r>
            <a:r>
              <a:rPr lang="ja-JP" altLang="en-US" b="1" dirty="0" smtClean="0">
                <a:solidFill>
                  <a:schemeClr val="tx1"/>
                </a:solidFill>
                <a:latin typeface="Calibri" pitchFamily="34" charset="0"/>
                <a:cs typeface="Calibri" pitchFamily="34" charset="0"/>
              </a:rPr>
              <a:t>“総</a:t>
            </a:r>
            <a:r>
              <a:rPr lang="ja-JP" altLang="en-US" b="1" dirty="0">
                <a:solidFill>
                  <a:schemeClr val="tx1"/>
                </a:solidFill>
                <a:latin typeface="Calibri" pitchFamily="34" charset="0"/>
                <a:cs typeface="Calibri" pitchFamily="34" charset="0"/>
              </a:rPr>
              <a:t>合開発地</a:t>
            </a:r>
            <a:r>
              <a:rPr lang="ja-JP" altLang="en-US" b="1" dirty="0" smtClean="0">
                <a:solidFill>
                  <a:schemeClr val="tx1"/>
                </a:solidFill>
                <a:latin typeface="Calibri" pitchFamily="34" charset="0"/>
                <a:cs typeface="Calibri" pitchFamily="34" charset="0"/>
              </a:rPr>
              <a:t>域”に指定された新</a:t>
            </a:r>
            <a:r>
              <a:rPr lang="ja-JP" altLang="en-US" b="1" dirty="0">
                <a:solidFill>
                  <a:schemeClr val="tx1"/>
                </a:solidFill>
                <a:latin typeface="Calibri" pitchFamily="34" charset="0"/>
                <a:cs typeface="Calibri" pitchFamily="34" charset="0"/>
              </a:rPr>
              <a:t>興都市</a:t>
            </a:r>
            <a:r>
              <a:rPr lang="ja-JP" altLang="en-US" b="1" dirty="0" smtClean="0">
                <a:solidFill>
                  <a:schemeClr val="tx1"/>
                </a:solidFill>
                <a:latin typeface="Calibri" pitchFamily="34" charset="0"/>
                <a:cs typeface="Calibri" pitchFamily="34" charset="0"/>
              </a:rPr>
              <a:t>で</a:t>
            </a:r>
            <a:r>
              <a:rPr lang="ja-JP" altLang="en-US" b="1" dirty="0">
                <a:solidFill>
                  <a:schemeClr val="tx1"/>
                </a:solidFill>
                <a:latin typeface="Calibri" pitchFamily="34" charset="0"/>
                <a:cs typeface="Calibri" pitchFamily="34" charset="0"/>
              </a:rPr>
              <a:t>す</a:t>
            </a:r>
            <a:r>
              <a:rPr lang="ja-JP" altLang="en-US" b="1" dirty="0" smtClean="0">
                <a:solidFill>
                  <a:schemeClr val="tx1"/>
                </a:solidFill>
                <a:latin typeface="Calibri" pitchFamily="34" charset="0"/>
                <a:cs typeface="Calibri" pitchFamily="34" charset="0"/>
              </a:rPr>
              <a:t>。</a:t>
            </a:r>
            <a:endParaRPr lang="en-US" altLang="ja-JP" b="1" dirty="0" smtClean="0">
              <a:solidFill>
                <a:schemeClr val="tx1"/>
              </a:solidFill>
              <a:latin typeface="Calibri" pitchFamily="34" charset="0"/>
              <a:cs typeface="Calibri" pitchFamily="34" charset="0"/>
            </a:endParaRPr>
          </a:p>
          <a:p>
            <a:pPr marL="68580" indent="0">
              <a:buNone/>
            </a:pPr>
            <a:r>
              <a:rPr lang="en-US" altLang="ja-JP" b="1" dirty="0"/>
              <a:t>MSC </a:t>
            </a:r>
            <a:r>
              <a:rPr lang="ja-JP" altLang="en-US" b="1" dirty="0"/>
              <a:t>計画とは新情報都市建 設および世界水準の </a:t>
            </a:r>
            <a:r>
              <a:rPr lang="en-US" altLang="ja-JP" b="1" dirty="0"/>
              <a:t>ICT </a:t>
            </a:r>
            <a:r>
              <a:rPr lang="ja-JP" altLang="en-US" b="1" dirty="0"/>
              <a:t>インフラ整備を含む大規模広域開</a:t>
            </a:r>
            <a:r>
              <a:rPr lang="ja-JP" altLang="en-US" b="1" dirty="0" smtClean="0"/>
              <a:t>発</a:t>
            </a:r>
            <a:r>
              <a:rPr lang="ja-JP" altLang="en-US" b="1" dirty="0"/>
              <a:t>で</a:t>
            </a:r>
            <a:r>
              <a:rPr lang="ja-JP" altLang="en-US" b="1" dirty="0" smtClean="0"/>
              <a:t>、</a:t>
            </a:r>
            <a:r>
              <a:rPr lang="ja-JP" altLang="en-US" b="1" dirty="0" smtClean="0">
                <a:solidFill>
                  <a:schemeClr val="tx1"/>
                </a:solidFill>
                <a:latin typeface="Calibri" pitchFamily="34" charset="0"/>
                <a:cs typeface="Calibri" pitchFamily="34" charset="0"/>
              </a:rPr>
              <a:t>元々パームやしの</a:t>
            </a:r>
            <a:r>
              <a:rPr lang="ja-JP" altLang="en-US" b="1" dirty="0">
                <a:solidFill>
                  <a:schemeClr val="tx1"/>
                </a:solidFill>
                <a:latin typeface="Calibri" pitchFamily="34" charset="0"/>
                <a:cs typeface="Calibri" pitchFamily="34" charset="0"/>
              </a:rPr>
              <a:t>プランテーションが行われていた地域</a:t>
            </a:r>
            <a:r>
              <a:rPr lang="ja-JP" altLang="en-US" b="1" dirty="0" smtClean="0">
                <a:solidFill>
                  <a:schemeClr val="tx1"/>
                </a:solidFill>
                <a:latin typeface="Calibri" pitchFamily="34" charset="0"/>
                <a:cs typeface="Calibri" pitchFamily="34" charset="0"/>
              </a:rPr>
              <a:t>でしたが、</a:t>
            </a:r>
            <a:r>
              <a:rPr lang="en-US" altLang="ja-JP" b="1" dirty="0" smtClean="0">
                <a:solidFill>
                  <a:schemeClr val="tx1"/>
                </a:solidFill>
                <a:latin typeface="Calibri" pitchFamily="34" charset="0"/>
                <a:cs typeface="Calibri" pitchFamily="34" charset="0"/>
              </a:rPr>
              <a:t>1997</a:t>
            </a:r>
            <a:r>
              <a:rPr lang="ja-JP" altLang="en-US" b="1" dirty="0" smtClean="0">
                <a:solidFill>
                  <a:schemeClr val="tx1"/>
                </a:solidFill>
                <a:latin typeface="Calibri" pitchFamily="34" charset="0"/>
                <a:cs typeface="Calibri" pitchFamily="34" charset="0"/>
              </a:rPr>
              <a:t>年に街</a:t>
            </a:r>
            <a:r>
              <a:rPr lang="ja-JP" altLang="en-US" b="1" dirty="0">
                <a:solidFill>
                  <a:schemeClr val="tx1"/>
                </a:solidFill>
                <a:latin typeface="Calibri" pitchFamily="34" charset="0"/>
                <a:cs typeface="Calibri" pitchFamily="34" charset="0"/>
              </a:rPr>
              <a:t>開</a:t>
            </a:r>
            <a:r>
              <a:rPr lang="ja-JP" altLang="en-US" b="1" dirty="0" smtClean="0">
                <a:solidFill>
                  <a:schemeClr val="tx1"/>
                </a:solidFill>
                <a:latin typeface="Calibri" pitchFamily="34" charset="0"/>
                <a:cs typeface="Calibri" pitchFamily="34" charset="0"/>
              </a:rPr>
              <a:t>き開始されました。</a:t>
            </a:r>
            <a:endParaRPr lang="en-US" altLang="ja-JP" b="1" dirty="0" smtClean="0">
              <a:solidFill>
                <a:schemeClr val="tx1"/>
              </a:solidFill>
              <a:latin typeface="Calibri" pitchFamily="34" charset="0"/>
              <a:cs typeface="Calibri" pitchFamily="34" charset="0"/>
            </a:endParaRPr>
          </a:p>
          <a:p>
            <a:pPr marL="68580" indent="0">
              <a:buNone/>
            </a:pPr>
            <a:r>
              <a:rPr lang="ja-JP" altLang="en-US" b="1" dirty="0">
                <a:solidFill>
                  <a:schemeClr val="tx1"/>
                </a:solidFill>
                <a:latin typeface="Calibri" pitchFamily="34" charset="0"/>
                <a:cs typeface="Calibri" pitchFamily="34" charset="0"/>
              </a:rPr>
              <a:t>優遇</a:t>
            </a:r>
            <a:r>
              <a:rPr lang="ja-JP" altLang="en-US" b="1" dirty="0" smtClean="0">
                <a:solidFill>
                  <a:schemeClr val="tx1"/>
                </a:solidFill>
                <a:latin typeface="Calibri" pitchFamily="34" charset="0"/>
                <a:cs typeface="Calibri" pitchFamily="34" charset="0"/>
              </a:rPr>
              <a:t>策により、ハイテク関連企業を誘致し、</a:t>
            </a:r>
            <a:r>
              <a:rPr lang="ja-JP" altLang="en-US" b="1" dirty="0"/>
              <a:t>国際的な </a:t>
            </a:r>
            <a:r>
              <a:rPr lang="en-US" altLang="ja-JP" b="1" dirty="0"/>
              <a:t>ICT </a:t>
            </a:r>
            <a:r>
              <a:rPr lang="ja-JP" altLang="en-US" b="1" dirty="0"/>
              <a:t>企業およ</a:t>
            </a:r>
            <a:r>
              <a:rPr lang="ja-JP" altLang="en-US" b="1" dirty="0" smtClean="0"/>
              <a:t>び、知</a:t>
            </a:r>
            <a:r>
              <a:rPr lang="ja-JP" altLang="en-US" b="1" dirty="0"/>
              <a:t>的労働者 の誘致が行われて</a:t>
            </a:r>
            <a:r>
              <a:rPr lang="ja-JP" altLang="en-US" b="1" dirty="0" smtClean="0"/>
              <a:t>い</a:t>
            </a:r>
            <a:r>
              <a:rPr lang="ja-JP" altLang="en-US" b="1" dirty="0"/>
              <a:t>ます</a:t>
            </a:r>
            <a:r>
              <a:rPr lang="ja-JP" altLang="en-US" b="1" dirty="0" smtClean="0"/>
              <a:t>。</a:t>
            </a:r>
            <a:endParaRPr lang="en-US" altLang="ja-JP" b="1" dirty="0" smtClean="0"/>
          </a:p>
          <a:p>
            <a:pPr marL="68580" indent="0">
              <a:buNone/>
            </a:pPr>
            <a:endParaRPr lang="en-US" b="1" dirty="0"/>
          </a:p>
        </p:txBody>
      </p:sp>
      <p:sp>
        <p:nvSpPr>
          <p:cNvPr id="7" name="Rectangle 6"/>
          <p:cNvSpPr/>
          <p:nvPr/>
        </p:nvSpPr>
        <p:spPr>
          <a:xfrm>
            <a:off x="4533332" y="830239"/>
            <a:ext cx="3427541" cy="64633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ja-JP" alt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サイバージャヤ</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7328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23975" y="3259931"/>
            <a:ext cx="2857500" cy="1600200"/>
          </a:xfrm>
        </p:spPr>
      </p:pic>
      <p:pic>
        <p:nvPicPr>
          <p:cNvPr id="4098" name="Picture 2" descr="C:\Users\user\Desktop\df893e9388dc4a76915c9c3671a726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97" y="704850"/>
            <a:ext cx="7721601"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cyberview sdn bhd」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ounded Rectangle 7"/>
          <p:cNvSpPr/>
          <p:nvPr/>
        </p:nvSpPr>
        <p:spPr>
          <a:xfrm>
            <a:off x="609600" y="160338"/>
            <a:ext cx="3733800" cy="544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smtClean="0"/>
              <a:t>サイバービュー社</a:t>
            </a:r>
            <a:endParaRPr lang="en-US" dirty="0"/>
          </a:p>
        </p:txBody>
      </p:sp>
      <p:sp>
        <p:nvSpPr>
          <p:cNvPr id="3" name="Rectangle 2"/>
          <p:cNvSpPr/>
          <p:nvPr/>
        </p:nvSpPr>
        <p:spPr>
          <a:xfrm>
            <a:off x="6172200" y="4343400"/>
            <a:ext cx="2540001" cy="21526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68580" indent="0">
              <a:buFont typeface="Wingdings 2" pitchFamily="18" charset="2"/>
              <a:buNone/>
            </a:pPr>
            <a:r>
              <a:rPr lang="ja-JP" altLang="en-US" sz="1600" dirty="0"/>
              <a:t>■最少受入人数：</a:t>
            </a:r>
            <a:r>
              <a:rPr lang="en-US" altLang="ja-JP" sz="1600" dirty="0"/>
              <a:t>10</a:t>
            </a:r>
            <a:r>
              <a:rPr lang="ja-JP" altLang="en-US" sz="1600" dirty="0"/>
              <a:t>名</a:t>
            </a:r>
            <a:endParaRPr lang="en-US" altLang="ja-JP" sz="1600" dirty="0"/>
          </a:p>
          <a:p>
            <a:pPr marL="68580" indent="0">
              <a:buFont typeface="Wingdings 2" pitchFamily="18" charset="2"/>
              <a:buNone/>
            </a:pPr>
            <a:r>
              <a:rPr lang="ja-JP" altLang="en-US" sz="1600" dirty="0"/>
              <a:t>■最大受入人数</a:t>
            </a:r>
            <a:r>
              <a:rPr lang="ja-JP" altLang="en-US" sz="1600" dirty="0" smtClean="0"/>
              <a:t>：</a:t>
            </a:r>
            <a:r>
              <a:rPr lang="en-US" altLang="ja-JP" sz="1600" dirty="0" smtClean="0"/>
              <a:t>50</a:t>
            </a:r>
            <a:r>
              <a:rPr lang="ja-JP" altLang="en-US" sz="1600" dirty="0" smtClean="0"/>
              <a:t>名</a:t>
            </a:r>
            <a:endParaRPr lang="en-US" altLang="ja-JP" sz="1600" dirty="0"/>
          </a:p>
          <a:p>
            <a:pPr marL="68580" indent="0">
              <a:buFont typeface="Wingdings 2" pitchFamily="18" charset="2"/>
              <a:buNone/>
            </a:pPr>
            <a:r>
              <a:rPr lang="ja-JP" altLang="en-US" sz="1600" dirty="0"/>
              <a:t>■所要時間：</a:t>
            </a:r>
            <a:r>
              <a:rPr lang="en-US" altLang="ja-JP" sz="1600" dirty="0" smtClean="0"/>
              <a:t>1.5~2</a:t>
            </a:r>
            <a:r>
              <a:rPr lang="ja-JP" altLang="en-US" sz="1600" dirty="0"/>
              <a:t>時間</a:t>
            </a:r>
            <a:endParaRPr lang="en-US" altLang="ja-JP" sz="1600" dirty="0"/>
          </a:p>
          <a:p>
            <a:pPr marL="68580" indent="0">
              <a:buFont typeface="Wingdings 2" pitchFamily="18" charset="2"/>
              <a:buNone/>
            </a:pPr>
            <a:r>
              <a:rPr lang="ja-JP" altLang="en-US" sz="1600" dirty="0"/>
              <a:t>■</a:t>
            </a:r>
            <a:r>
              <a:rPr lang="en-US" altLang="ja-JP" sz="1600" dirty="0"/>
              <a:t>SMI</a:t>
            </a:r>
            <a:r>
              <a:rPr lang="ja-JP" altLang="en-US" sz="1600" dirty="0"/>
              <a:t>手配実績：あり</a:t>
            </a:r>
            <a:endParaRPr lang="en-US" altLang="ja-JP" sz="1600" dirty="0"/>
          </a:p>
          <a:p>
            <a:pPr marL="68580" indent="0">
              <a:buFont typeface="Wingdings 2" pitchFamily="18" charset="2"/>
              <a:buNone/>
            </a:pPr>
            <a:r>
              <a:rPr lang="ja-JP" altLang="en-US" sz="1600" dirty="0"/>
              <a:t>■言語：英語</a:t>
            </a:r>
            <a:endParaRPr lang="en-US" altLang="ja-JP" sz="1600" dirty="0"/>
          </a:p>
          <a:p>
            <a:pPr marL="68580" indent="0">
              <a:buFont typeface="Wingdings 2" pitchFamily="18" charset="2"/>
              <a:buNone/>
            </a:pPr>
            <a:r>
              <a:rPr lang="ja-JP" altLang="en-US" sz="1600" dirty="0"/>
              <a:t>■料金：有料</a:t>
            </a:r>
            <a:endParaRPr lang="en-US" altLang="ja-JP" sz="1600" dirty="0"/>
          </a:p>
          <a:p>
            <a:pPr marL="68580" indent="0">
              <a:buFont typeface="Wingdings 2" pitchFamily="18" charset="2"/>
              <a:buNone/>
            </a:pPr>
            <a:r>
              <a:rPr lang="en-US" altLang="ja-JP" sz="1600" dirty="0" smtClean="0"/>
              <a:t>※</a:t>
            </a:r>
            <a:r>
              <a:rPr lang="ja-JP" altLang="en-US" sz="1600" dirty="0" smtClean="0"/>
              <a:t>平日のみとなります。</a:t>
            </a:r>
            <a:endParaRPr lang="en-US" dirty="0"/>
          </a:p>
        </p:txBody>
      </p:sp>
    </p:spTree>
    <p:extLst>
      <p:ext uri="{BB962C8B-B14F-4D97-AF65-F5344CB8AC3E}">
        <p14:creationId xmlns:p14="http://schemas.microsoft.com/office/powerpoint/2010/main" val="237559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153400" cy="5029200"/>
          </a:xfrm>
        </p:spPr>
        <p:txBody>
          <a:bodyPr>
            <a:normAutofit fontScale="70000" lnSpcReduction="20000"/>
          </a:bodyPr>
          <a:lstStyle/>
          <a:p>
            <a:pPr fontAlgn="base"/>
            <a:r>
              <a:rPr lang="ja-JP" altLang="en-US" dirty="0"/>
              <a:t>サイバービュー（株）は、産業発展戦略、投資家関連サービス、技術集積開発・管理サービスの提供を通して技術社会を支える技術集積拠点の役割を果たしている企業です。サイバ</a:t>
            </a:r>
            <a:r>
              <a:rPr lang="en-US" altLang="ja-JP" dirty="0"/>
              <a:t>―</a:t>
            </a:r>
            <a:r>
              <a:rPr lang="ja-JP" altLang="en-US" dirty="0"/>
              <a:t>ビュー社は、地元企業の育成、革新的才能や政策の開発、外国からの直接投資を通して、経済的繁栄を支援し、推進するために、サイバージャヤを世界的な技術拠点にする先頭に立っています。サイバ</a:t>
            </a:r>
            <a:r>
              <a:rPr lang="en-US" altLang="ja-JP" dirty="0"/>
              <a:t>―</a:t>
            </a:r>
            <a:r>
              <a:rPr lang="ja-JP" altLang="en-US" dirty="0"/>
              <a:t>ビュー社の進化しつつある役割は、サイバージャヤにおいて成長が見込まれるスマートグリッド、環境保全技術、ウエアラブル、バイオテクノロジー、創造的コンテンツ、ビッグデータ分析、クラウドコンピュ</a:t>
            </a:r>
            <a:r>
              <a:rPr lang="en-US" altLang="ja-JP" dirty="0"/>
              <a:t>―</a:t>
            </a:r>
            <a:r>
              <a:rPr lang="ja-JP" altLang="en-US" dirty="0"/>
              <a:t>ティング、移動体インターネット、情報セキュリティーの分野で、ビジネスや投資のための支援エコシステムを創造することにより、開発、投資、社会活動の推進において先導的役割を果たすことです。</a:t>
            </a:r>
            <a:endParaRPr lang="en-US" dirty="0"/>
          </a:p>
          <a:p>
            <a:pPr fontAlgn="base"/>
            <a:r>
              <a:rPr lang="ja-JP" altLang="en-US" dirty="0"/>
              <a:t>今日、サイバージャヤには、４万人以上の知識労働者を雇用している８００社以上が拠点を置き、</a:t>
            </a:r>
            <a:endParaRPr lang="en-US" dirty="0"/>
          </a:p>
          <a:p>
            <a:pPr fontAlgn="base"/>
            <a:r>
              <a:rPr lang="ja-JP" altLang="en-US" dirty="0"/>
              <a:t>電気通信、自動車、製造業、製薬、ロジスティック、金融サービス、銀行、共有サービス</a:t>
            </a:r>
            <a:r>
              <a:rPr lang="en-US" dirty="0"/>
              <a:t>/</a:t>
            </a:r>
            <a:r>
              <a:rPr lang="ja-JP" altLang="en-US" dirty="0"/>
              <a:t>アウトソーシングのためのサービスおよび解決のための資源を提供するだけでなく、共同ビジネス機会を提供しています。</a:t>
            </a:r>
            <a:endParaRPr lang="en-US" dirty="0"/>
          </a:p>
          <a:p>
            <a:pPr fontAlgn="base"/>
            <a:r>
              <a:rPr lang="ja-JP" altLang="en-US" dirty="0"/>
              <a:t>サイバ</a:t>
            </a:r>
            <a:r>
              <a:rPr lang="en-US" altLang="ja-JP" dirty="0"/>
              <a:t>―</a:t>
            </a:r>
            <a:r>
              <a:rPr lang="ja-JP" altLang="en-US" dirty="0"/>
              <a:t>ビュー社は、独自のビジネス成長モデルを育成することによって、全ての利害関係者のために、開かれた伝導力ある技術拠点エコシステムを調査し、構築し，促進する能力を持っていることを誇りにしています。サイバ</a:t>
            </a:r>
            <a:r>
              <a:rPr lang="en-US" altLang="ja-JP" dirty="0"/>
              <a:t>―</a:t>
            </a:r>
            <a:r>
              <a:rPr lang="ja-JP" altLang="en-US" dirty="0"/>
              <a:t>ビュー社は、官民部門の共同努力を通して、経済的成長および富の創造を促進する技術の可能性を協力して、解明することができると考えています</a:t>
            </a:r>
            <a:r>
              <a:rPr lang="ja-JP" alt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04800"/>
            <a:ext cx="1295400" cy="1295400"/>
          </a:xfrm>
          <a:prstGeom prst="rect">
            <a:avLst/>
          </a:prstGeom>
        </p:spPr>
      </p:pic>
    </p:spTree>
    <p:extLst>
      <p:ext uri="{BB962C8B-B14F-4D97-AF65-F5344CB8AC3E}">
        <p14:creationId xmlns:p14="http://schemas.microsoft.com/office/powerpoint/2010/main" val="361547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Susan\f\これです\CYBERJAYA\CYBERJAYA\20160629_144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17"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usan\f\これです\CYBERJAYA\CYBERJAYA\20160629_1449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1971"/>
            <a:ext cx="44196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san\f\これです\CYBERJAYA\CYBERJAYA\20160629_1450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8070"/>
            <a:ext cx="3987799" cy="316713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181600" y="3657600"/>
            <a:ext cx="3276600" cy="2590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見</a:t>
            </a:r>
            <a:r>
              <a:rPr lang="ja-JP" altLang="en-US" dirty="0" smtClean="0"/>
              <a:t>学</a:t>
            </a:r>
            <a:r>
              <a:rPr lang="ja-JP" altLang="en-US" dirty="0"/>
              <a:t>可</a:t>
            </a:r>
            <a:r>
              <a:rPr lang="ja-JP" altLang="en-US" dirty="0" smtClean="0"/>
              <a:t>能な</a:t>
            </a:r>
            <a:r>
              <a:rPr lang="ja-JP" altLang="en-US" dirty="0"/>
              <a:t>エリ</a:t>
            </a:r>
            <a:r>
              <a:rPr lang="ja-JP" altLang="en-US" dirty="0" smtClean="0"/>
              <a:t>ア</a:t>
            </a:r>
            <a:endParaRPr lang="en-US" altLang="ja-JP" dirty="0" smtClean="0"/>
          </a:p>
          <a:p>
            <a:pPr algn="ctr"/>
            <a:r>
              <a:rPr lang="ja-JP" altLang="en-US" dirty="0" smtClean="0"/>
              <a:t>食堂、多目的エリア、ジム</a:t>
            </a:r>
            <a:endParaRPr lang="en-US" altLang="ja-JP" dirty="0" smtClean="0"/>
          </a:p>
          <a:p>
            <a:pPr algn="ctr"/>
            <a:endParaRPr lang="en-US" altLang="ja-JP" dirty="0"/>
          </a:p>
          <a:p>
            <a:pPr algn="ctr"/>
            <a:r>
              <a:rPr lang="ja-JP" altLang="en-US" dirty="0"/>
              <a:t>マレーシ</a:t>
            </a:r>
            <a:r>
              <a:rPr lang="ja-JP" altLang="en-US" dirty="0" smtClean="0"/>
              <a:t>ア</a:t>
            </a:r>
            <a:r>
              <a:rPr lang="ja-JP" altLang="en-US" dirty="0"/>
              <a:t>で</a:t>
            </a:r>
            <a:r>
              <a:rPr lang="ja-JP" altLang="en-US" dirty="0" smtClean="0"/>
              <a:t>は珍しく、社員専用のリラクゼーションエリアが備えられています。</a:t>
            </a:r>
            <a:endParaRPr lang="en-US" altLang="ja-JP" dirty="0" smtClean="0"/>
          </a:p>
          <a:p>
            <a:pPr algn="ctr"/>
            <a:endParaRPr lang="en-US" dirty="0"/>
          </a:p>
        </p:txBody>
      </p:sp>
    </p:spTree>
    <p:extLst>
      <p:ext uri="{BB962C8B-B14F-4D97-AF65-F5344CB8AC3E}">
        <p14:creationId xmlns:p14="http://schemas.microsoft.com/office/powerpoint/2010/main" val="396886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876"/>
            <a:ext cx="3962399" cy="3429001"/>
          </a:xfrm>
        </p:spPr>
        <p:txBody>
          <a:bodyPr/>
          <a:lstStyle/>
          <a:p>
            <a:pPr marL="68580" indent="0">
              <a:buNone/>
            </a:pPr>
            <a:r>
              <a:rPr lang="ja-JP" altLang="en-US" dirty="0" smtClean="0"/>
              <a:t>■プレゼンテーター</a:t>
            </a:r>
            <a:endParaRPr lang="en-US" dirty="0" smtClean="0"/>
          </a:p>
          <a:p>
            <a:pPr marL="68580" indent="0">
              <a:buNone/>
            </a:pPr>
            <a:r>
              <a:rPr lang="en-US" dirty="0" smtClean="0"/>
              <a:t>Ms.</a:t>
            </a:r>
            <a:r>
              <a:rPr lang="ja-JP" altLang="en-US" dirty="0" smtClean="0"/>
              <a:t>アキラ＆</a:t>
            </a:r>
            <a:r>
              <a:rPr lang="en-US" dirty="0" smtClean="0"/>
              <a:t>Mr.</a:t>
            </a:r>
            <a:r>
              <a:rPr lang="ja-JP" altLang="en-US" dirty="0" smtClean="0"/>
              <a:t>ロゼ</a:t>
            </a:r>
            <a:endParaRPr lang="en-US" altLang="ja-JP" dirty="0" smtClean="0"/>
          </a:p>
          <a:p>
            <a:pPr marL="68580" indent="0">
              <a:buNone/>
            </a:pPr>
            <a:r>
              <a:rPr lang="ja-JP" altLang="en-US" dirty="0"/>
              <a:t>主</a:t>
            </a:r>
            <a:r>
              <a:rPr lang="ja-JP" altLang="en-US" dirty="0" smtClean="0"/>
              <a:t>に</a:t>
            </a:r>
            <a:r>
              <a:rPr lang="ja-JP" altLang="en-US" dirty="0"/>
              <a:t>海</a:t>
            </a:r>
            <a:r>
              <a:rPr lang="ja-JP" altLang="en-US" dirty="0" smtClean="0"/>
              <a:t>外</a:t>
            </a:r>
            <a:r>
              <a:rPr lang="ja-JP" altLang="en-US" dirty="0"/>
              <a:t>企</a:t>
            </a:r>
            <a:r>
              <a:rPr lang="ja-JP" altLang="en-US" dirty="0" smtClean="0"/>
              <a:t>業の進出を</a:t>
            </a:r>
            <a:endParaRPr lang="en-US" altLang="ja-JP" dirty="0" smtClean="0"/>
          </a:p>
          <a:p>
            <a:pPr marL="68580" indent="0">
              <a:buNone/>
            </a:pPr>
            <a:r>
              <a:rPr lang="ja-JP" altLang="en-US" dirty="0"/>
              <a:t>お手伝</a:t>
            </a:r>
            <a:r>
              <a:rPr lang="ja-JP" altLang="en-US" dirty="0" smtClean="0"/>
              <a:t>い</a:t>
            </a:r>
            <a:r>
              <a:rPr lang="ja-JP" altLang="en-US" dirty="0"/>
              <a:t>しています</a:t>
            </a:r>
            <a:r>
              <a:rPr lang="ja-JP" altLang="en-US" dirty="0" smtClean="0"/>
              <a:t>。</a:t>
            </a:r>
            <a:endParaRPr lang="en-US" altLang="ja-JP" dirty="0" smtClean="0"/>
          </a:p>
          <a:p>
            <a:pPr marL="68580" indent="0">
              <a:buNone/>
            </a:pPr>
            <a:r>
              <a:rPr lang="ja-JP" altLang="en-US" dirty="0"/>
              <a:t>構</a:t>
            </a:r>
            <a:r>
              <a:rPr lang="ja-JP" altLang="en-US" dirty="0" smtClean="0"/>
              <a:t>想</a:t>
            </a:r>
            <a:r>
              <a:rPr lang="ja-JP" altLang="en-US" dirty="0"/>
              <a:t>か</a:t>
            </a:r>
            <a:r>
              <a:rPr lang="ja-JP" altLang="en-US" dirty="0" smtClean="0"/>
              <a:t>ら立上げまででなく、マーケティングもサポートします。</a:t>
            </a:r>
            <a:endParaRPr lang="en-US" altLang="ja-JP" dirty="0" smtClean="0"/>
          </a:p>
        </p:txBody>
      </p:sp>
      <p:pic>
        <p:nvPicPr>
          <p:cNvPr id="2050" name="Picture 2" descr="\\Susan\f\これです\CYBERJAYA\CYBERJAYA\20160629_145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27876"/>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usan\f\これです\CYBERJAYA\CYBERJAYA\20160629_1451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48050"/>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800600" y="4191001"/>
            <a:ext cx="3962399" cy="15240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ja-JP" altLang="en-US" dirty="0"/>
              <a:t>ご人</a:t>
            </a:r>
            <a:r>
              <a:rPr lang="ja-JP" altLang="en-US" dirty="0" smtClean="0"/>
              <a:t>数</a:t>
            </a:r>
            <a:r>
              <a:rPr lang="ja-JP" altLang="en-US" dirty="0"/>
              <a:t>により</a:t>
            </a:r>
            <a:r>
              <a:rPr lang="ja-JP" altLang="en-US" dirty="0" smtClean="0"/>
              <a:t>、会議室またはホールを利用させてくれます。</a:t>
            </a:r>
            <a:endParaRPr lang="en-US" dirty="0" smtClean="0"/>
          </a:p>
        </p:txBody>
      </p:sp>
    </p:spTree>
    <p:extLst>
      <p:ext uri="{BB962C8B-B14F-4D97-AF65-F5344CB8AC3E}">
        <p14:creationId xmlns:p14="http://schemas.microsoft.com/office/powerpoint/2010/main" val="291663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533400"/>
            <a:ext cx="2847975" cy="1609725"/>
          </a:xfrm>
        </p:spPr>
      </p:pic>
      <p:sp>
        <p:nvSpPr>
          <p:cNvPr id="4" name="Title 3"/>
          <p:cNvSpPr>
            <a:spLocks noGrp="1"/>
          </p:cNvSpPr>
          <p:nvPr>
            <p:ph type="title"/>
          </p:nvPr>
        </p:nvSpPr>
        <p:spPr>
          <a:xfrm>
            <a:off x="5410200" y="838200"/>
            <a:ext cx="2964273" cy="64633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ja-JP" alt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プトラジャヤ</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533400" y="2286000"/>
            <a:ext cx="8153400" cy="3416320"/>
          </a:xfrm>
          <a:prstGeom prst="rect">
            <a:avLst/>
          </a:prstGeom>
        </p:spPr>
        <p:txBody>
          <a:bodyPr wrap="square">
            <a:spAutoFit/>
          </a:bodyPr>
          <a:lstStyle/>
          <a:p>
            <a:r>
              <a:rPr lang="ja-JP" altLang="en-US" sz="2400" b="1" dirty="0"/>
              <a:t>プトラジャヤ（</a:t>
            </a:r>
            <a:r>
              <a:rPr lang="en-US" altLang="ja-JP" sz="2400" b="1" dirty="0" err="1"/>
              <a:t>Putrajaya</a:t>
            </a:r>
            <a:r>
              <a:rPr lang="ja-JP" altLang="en-US" sz="2400" b="1" dirty="0"/>
              <a:t>）</a:t>
            </a:r>
            <a:r>
              <a:rPr lang="ja-JP" altLang="en-US" sz="2400" b="1" dirty="0" smtClean="0"/>
              <a:t>はク</a:t>
            </a:r>
            <a:r>
              <a:rPr lang="ja-JP" altLang="en-US" sz="2400" b="1" dirty="0"/>
              <a:t>アラルンプー</a:t>
            </a:r>
            <a:r>
              <a:rPr lang="ja-JP" altLang="en-US" sz="2400" b="1" dirty="0" smtClean="0"/>
              <a:t>ルの慢</a:t>
            </a:r>
            <a:r>
              <a:rPr lang="ja-JP" altLang="en-US" sz="2400" b="1" dirty="0"/>
              <a:t>性的な交通渋滞が深刻になっていることに加え、連邦行政機関が市内に点在していることにより、行政機能の非効</a:t>
            </a:r>
            <a:r>
              <a:rPr lang="ja-JP" altLang="en-US" sz="2400" b="1" dirty="0" smtClean="0"/>
              <a:t>率を解決す</a:t>
            </a:r>
            <a:r>
              <a:rPr lang="ja-JP" altLang="en-US" sz="2400" b="1" dirty="0"/>
              <a:t>るとともに、</a:t>
            </a:r>
            <a:r>
              <a:rPr lang="en-US" altLang="ja-JP" sz="2400" b="1" dirty="0"/>
              <a:t>MSC(</a:t>
            </a:r>
            <a:r>
              <a:rPr lang="ja-JP" altLang="en-US" sz="2400" b="1" dirty="0"/>
              <a:t>マルチメディア・スーパー・コリドー</a:t>
            </a:r>
            <a:r>
              <a:rPr lang="en-US" altLang="ja-JP" sz="2400" b="1" dirty="0"/>
              <a:t>)</a:t>
            </a:r>
            <a:r>
              <a:rPr lang="ja-JP" altLang="en-US" sz="2400" b="1" dirty="0"/>
              <a:t>計</a:t>
            </a:r>
            <a:r>
              <a:rPr lang="ja-JP" altLang="en-US" sz="2400" b="1" dirty="0" smtClean="0"/>
              <a:t>画の</a:t>
            </a:r>
            <a:r>
              <a:rPr lang="ja-JP" altLang="en-US" sz="2400" b="1" dirty="0"/>
              <a:t>一環として電子政府化を進めることなどを目的として</a:t>
            </a:r>
            <a:r>
              <a:rPr lang="ja-JP" altLang="en-US" sz="2400" b="1" dirty="0" smtClean="0"/>
              <a:t>、</a:t>
            </a:r>
            <a:r>
              <a:rPr lang="en-US" altLang="ja-JP" sz="2400" b="1" dirty="0" smtClean="0"/>
              <a:t>1999</a:t>
            </a:r>
            <a:r>
              <a:rPr lang="ja-JP" altLang="en-US" sz="2400" b="1" dirty="0" smtClean="0"/>
              <a:t>年、</a:t>
            </a:r>
            <a:r>
              <a:rPr lang="en-US" altLang="ja-JP" sz="2400" b="1" dirty="0" smtClean="0"/>
              <a:t>”</a:t>
            </a:r>
            <a:r>
              <a:rPr lang="ja-JP" altLang="en-US" sz="2400" b="1" dirty="0" smtClean="0"/>
              <a:t>行</a:t>
            </a:r>
            <a:r>
              <a:rPr lang="ja-JP" altLang="en-US" sz="2400" b="1" dirty="0"/>
              <a:t>政都</a:t>
            </a:r>
            <a:r>
              <a:rPr lang="ja-JP" altLang="en-US" sz="2400" b="1" dirty="0" smtClean="0"/>
              <a:t>市</a:t>
            </a:r>
            <a:r>
              <a:rPr lang="en-US" altLang="ja-JP" sz="2400" b="1" dirty="0" smtClean="0"/>
              <a:t>”</a:t>
            </a:r>
            <a:r>
              <a:rPr lang="ja-JP" altLang="en-US" sz="2400" b="1" dirty="0" smtClean="0"/>
              <a:t>として政府機関の移</a:t>
            </a:r>
            <a:r>
              <a:rPr lang="ja-JP" altLang="en-US" sz="2400" b="1" dirty="0" smtClean="0"/>
              <a:t>転を</a:t>
            </a:r>
            <a:r>
              <a:rPr lang="ja-JP" altLang="en-US" sz="2400" b="1" dirty="0" smtClean="0"/>
              <a:t>開始し、そこで働く人々の移住を推進しました。</a:t>
            </a:r>
            <a:endParaRPr lang="en-US" altLang="ja-JP" sz="2400" b="1" dirty="0" smtClean="0"/>
          </a:p>
          <a:p>
            <a:r>
              <a:rPr lang="en-US" altLang="ja-JP" sz="2400" b="1" i="1" dirty="0" err="1"/>
              <a:t>putra</a:t>
            </a:r>
            <a:r>
              <a:rPr lang="ja-JP" altLang="en-US" sz="2400" b="1" dirty="0" smtClean="0"/>
              <a:t>は「</a:t>
            </a:r>
            <a:r>
              <a:rPr lang="ja-JP" altLang="en-US" sz="2400" b="1" dirty="0"/>
              <a:t>王子」を意味し、</a:t>
            </a:r>
            <a:r>
              <a:rPr lang="en-US" altLang="ja-JP" sz="2400" b="1" i="1" dirty="0" err="1"/>
              <a:t>jaya</a:t>
            </a:r>
            <a:r>
              <a:rPr lang="ja-JP" altLang="en-US" sz="2400" b="1" dirty="0"/>
              <a:t>は「勝利」を意味して</a:t>
            </a:r>
            <a:r>
              <a:rPr lang="ja-JP" altLang="en-US" sz="2400" b="1" dirty="0" smtClean="0"/>
              <a:t>い</a:t>
            </a:r>
            <a:r>
              <a:rPr lang="ja-JP" altLang="en-US" sz="2400" b="1" dirty="0"/>
              <a:t>ます。</a:t>
            </a:r>
            <a:endParaRPr lang="en-US" altLang="ja-JP" sz="2400" b="1" dirty="0" smtClean="0"/>
          </a:p>
        </p:txBody>
      </p:sp>
    </p:spTree>
    <p:extLst>
      <p:ext uri="{BB962C8B-B14F-4D97-AF65-F5344CB8AC3E}">
        <p14:creationId xmlns:p14="http://schemas.microsoft.com/office/powerpoint/2010/main" val="3521374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168</TotalTime>
  <Words>1596</Words>
  <Application>Microsoft Office PowerPoint</Application>
  <PresentationFormat>On-screen Show (4:3)</PresentationFormat>
  <Paragraphs>71</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プトラジャヤ</vt:lpstr>
      <vt:lpstr>PowerPoint Presentation</vt:lpstr>
      <vt:lpstr>PowerPoint Presentation</vt:lpstr>
      <vt:lpstr>PICC プトラジャヤコンベンションセンター</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Miho_Tanaka</cp:lastModifiedBy>
  <cp:revision>23</cp:revision>
  <dcterms:created xsi:type="dcterms:W3CDTF">2006-08-16T00:00:00Z</dcterms:created>
  <dcterms:modified xsi:type="dcterms:W3CDTF">2016-08-30T09:38:58Z</dcterms:modified>
</cp:coreProperties>
</file>