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953D"/>
    <a:srgbClr val="FF6699"/>
    <a:srgbClr val="FF99CC"/>
    <a:srgbClr val="FFCCFF"/>
    <a:srgbClr val="3693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showGuides="1">
      <p:cViewPr varScale="1">
        <p:scale>
          <a:sx n="71" d="100"/>
          <a:sy n="71" d="100"/>
        </p:scale>
        <p:origin x="-180" y="-102"/>
      </p:cViewPr>
      <p:guideLst>
        <p:guide orient="horz" pos="2136"/>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kumimoji="1" lang="en-US" altLang="ja-JP" smtClean="0"/>
              <a:t>Click to edit Master title style</a:t>
            </a:r>
            <a:endParaRPr kumimoji="1" lang="ja-JP"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ltLang="ja-JP" smtClean="0"/>
              <a:t>Click to edit Master subtitle style</a:t>
            </a:r>
            <a:endParaRPr kumimoji="1" lang="ja-JP" altLang="en-US"/>
          </a:p>
        </p:txBody>
      </p:sp>
      <p:sp>
        <p:nvSpPr>
          <p:cNvPr id="4" name="Date Placeholder 3"/>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264362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Vertical Text Placeholder 2"/>
          <p:cNvSpPr>
            <a:spLocks noGrp="1"/>
          </p:cNvSpPr>
          <p:nvPr>
            <p:ph type="body" orient="vert" idx="1"/>
          </p:nvPr>
        </p:nvSpPr>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785783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kumimoji="1" lang="en-US" altLang="ja-JP" smtClean="0"/>
              <a:t>Click to edit Master title style</a:t>
            </a:r>
            <a:endParaRPr kumimoji="1" lang="ja-JP"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949081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Content Placeholder 2"/>
          <p:cNvSpPr>
            <a:spLocks noGrp="1"/>
          </p:cNvSpPr>
          <p:nvPr>
            <p:ph idx="1"/>
          </p:nvPr>
        </p:nvSpPr>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108397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en-US" altLang="ja-JP" smtClean="0"/>
              <a:t>Click to edit Master text styles</a:t>
            </a:r>
          </a:p>
        </p:txBody>
      </p:sp>
      <p:sp>
        <p:nvSpPr>
          <p:cNvPr id="4" name="Date Placeholder 3"/>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140783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Content Placeholder 2"/>
          <p:cNvSpPr>
            <a:spLocks noGrp="1"/>
          </p:cNvSpPr>
          <p:nvPr>
            <p:ph sz="half" idx="1"/>
          </p:nvPr>
        </p:nvSpPr>
        <p:spPr>
          <a:xfrm>
            <a:off x="838200" y="1825625"/>
            <a:ext cx="5181600" cy="4351338"/>
          </a:xfrm>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Content Placeholder 3"/>
          <p:cNvSpPr>
            <a:spLocks noGrp="1"/>
          </p:cNvSpPr>
          <p:nvPr>
            <p:ph sz="half" idx="2"/>
          </p:nvPr>
        </p:nvSpPr>
        <p:spPr>
          <a:xfrm>
            <a:off x="6172200" y="1825625"/>
            <a:ext cx="5181600" cy="4351338"/>
          </a:xfrm>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Date Placeholder 4"/>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131661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Date Placeholder 6"/>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3293533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Date Placeholder 2"/>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272022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309900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kumimoji="1" lang="en-US" altLang="ja-JP" smtClean="0"/>
              <a:t>Click to edit Master title style</a:t>
            </a:r>
            <a:endParaRPr kumimoji="1" lang="ja-JP"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en-US" altLang="ja-JP" smtClean="0"/>
              <a:t>Click to edit Master text styles</a:t>
            </a:r>
          </a:p>
        </p:txBody>
      </p:sp>
      <p:sp>
        <p:nvSpPr>
          <p:cNvPr id="5" name="Date Placeholder 4"/>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323879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kumimoji="1" lang="en-US" altLang="ja-JP" smtClean="0"/>
              <a:t>Click to edit Master title style</a:t>
            </a:r>
            <a:endParaRPr kumimoji="1" lang="ja-JP"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en-US" altLang="ja-JP" smtClean="0"/>
              <a:t>Click to edit Master text styles</a:t>
            </a:r>
          </a:p>
        </p:txBody>
      </p:sp>
      <p:sp>
        <p:nvSpPr>
          <p:cNvPr id="5" name="Date Placeholder 4"/>
          <p:cNvSpPr>
            <a:spLocks noGrp="1"/>
          </p:cNvSpPr>
          <p:nvPr>
            <p:ph type="dt" sz="half" idx="10"/>
          </p:nvPr>
        </p:nvSpPr>
        <p:spPr/>
        <p:txBody>
          <a:bodyPr/>
          <a:lstStyle/>
          <a:p>
            <a:fld id="{9D429559-AF09-4553-8D34-27B29D4D7930}" type="datetimeFigureOut">
              <a:rPr kumimoji="1" lang="ja-JP" altLang="en-US" smtClean="0"/>
              <a:t>2016/7/20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367894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29559-AF09-4553-8D34-27B29D4D7930}" type="datetimeFigureOut">
              <a:rPr kumimoji="1" lang="ja-JP" altLang="en-US" smtClean="0"/>
              <a:t>2016/7/20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DEDC3-C66A-4BE3-9DBA-4168C5CF7C5A}" type="slidenum">
              <a:rPr kumimoji="1" lang="ja-JP" altLang="en-US" smtClean="0"/>
              <a:t>‹#›</a:t>
            </a:fld>
            <a:endParaRPr kumimoji="1" lang="ja-JP" altLang="en-US"/>
          </a:p>
        </p:txBody>
      </p:sp>
    </p:spTree>
    <p:extLst>
      <p:ext uri="{BB962C8B-B14F-4D97-AF65-F5344CB8AC3E}">
        <p14:creationId xmlns:p14="http://schemas.microsoft.com/office/powerpoint/2010/main" val="1911304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386" y="67671"/>
            <a:ext cx="10515600" cy="1325563"/>
          </a:xfrm>
        </p:spPr>
        <p:txBody>
          <a:bodyPr/>
          <a:lstStyle/>
          <a:p>
            <a:r>
              <a:rPr kumimoji="1" lang="ja-JP" altLang="en-US" b="1" dirty="0" smtClean="0">
                <a:latin typeface="Meiryo UI" panose="020B0604030504040204" pitchFamily="50" charset="-128"/>
                <a:ea typeface="Meiryo UI" panose="020B0604030504040204" pitchFamily="50" charset="-128"/>
              </a:rPr>
              <a:t>ペナン近郊エコツアー</a:t>
            </a:r>
            <a:r>
              <a:rPr kumimoji="1" lang="ja-JP" altLang="en-US" dirty="0" smtClean="0">
                <a:latin typeface="Meiryo UI" panose="020B0604030504040204" pitchFamily="50" charset="-128"/>
                <a:ea typeface="Meiryo UI" panose="020B0604030504040204" pitchFamily="50" charset="-128"/>
              </a:rPr>
              <a:t>　</a:t>
            </a:r>
            <a:endParaRPr kumimoji="1" lang="ja-JP" altLang="en-US" dirty="0">
              <a:latin typeface="Meiryo UI" panose="020B0604030504040204" pitchFamily="50" charset="-128"/>
              <a:ea typeface="Meiryo UI" panose="020B0604030504040204" pitchFamily="50" charset="-128"/>
            </a:endParaRPr>
          </a:p>
        </p:txBody>
      </p:sp>
      <p:sp>
        <p:nvSpPr>
          <p:cNvPr id="3" name="Content Placeholder 2"/>
          <p:cNvSpPr>
            <a:spLocks noGrp="1"/>
          </p:cNvSpPr>
          <p:nvPr>
            <p:ph sz="half" idx="1"/>
          </p:nvPr>
        </p:nvSpPr>
        <p:spPr>
          <a:xfrm>
            <a:off x="282455" y="1102910"/>
            <a:ext cx="5576552" cy="5275855"/>
          </a:xfrm>
        </p:spPr>
        <p:txBody>
          <a:bodyPr/>
          <a:lstStyle/>
          <a:p>
            <a:r>
              <a:rPr lang="ja-JP" altLang="en-US" b="1" dirty="0" smtClean="0">
                <a:solidFill>
                  <a:srgbClr val="61953D"/>
                </a:solidFill>
                <a:latin typeface="Meiryo UI" panose="020B0604030504040204" pitchFamily="50" charset="-128"/>
                <a:ea typeface="Meiryo UI" panose="020B0604030504040204" pitchFamily="50" charset="-128"/>
              </a:rPr>
              <a:t>ブジャンバレー遺跡（ケダ州）</a:t>
            </a:r>
            <a:endParaRPr lang="en-US" altLang="ja-JP" b="1" dirty="0" smtClean="0">
              <a:solidFill>
                <a:srgbClr val="61953D"/>
              </a:solidFill>
              <a:latin typeface="Meiryo UI" panose="020B0604030504040204" pitchFamily="50" charset="-128"/>
              <a:ea typeface="Meiryo UI" panose="020B0604030504040204" pitchFamily="50" charset="-128"/>
            </a:endParaRPr>
          </a:p>
          <a:p>
            <a:pPr marL="0" indent="0">
              <a:buNone/>
            </a:pPr>
            <a:r>
              <a:rPr lang="ja-JP" altLang="en-US" b="1" dirty="0" smtClean="0">
                <a:latin typeface="Meiryo UI" panose="020B0604030504040204" pitchFamily="50" charset="-128"/>
                <a:ea typeface="Meiryo UI" panose="020B0604030504040204" pitchFamily="50" charset="-128"/>
              </a:rPr>
              <a:t>　（ペナンから</a:t>
            </a:r>
            <a:r>
              <a:rPr lang="en-US" altLang="ja-JP" b="1" dirty="0" smtClean="0">
                <a:latin typeface="Meiryo UI" panose="020B0604030504040204" pitchFamily="50" charset="-128"/>
                <a:ea typeface="Meiryo UI" panose="020B0604030504040204" pitchFamily="50" charset="-128"/>
              </a:rPr>
              <a:t>1.5</a:t>
            </a:r>
            <a:r>
              <a:rPr lang="ja-JP" altLang="en-US" b="1" dirty="0" smtClean="0">
                <a:latin typeface="Meiryo UI" panose="020B0604030504040204" pitchFamily="50" charset="-128"/>
                <a:ea typeface="Meiryo UI" panose="020B0604030504040204" pitchFamily="50" charset="-128"/>
              </a:rPr>
              <a:t>時間）</a:t>
            </a:r>
            <a:endParaRPr lang="en-US" altLang="ja-JP" b="1" dirty="0" smtClean="0">
              <a:latin typeface="Meiryo UI" panose="020B0604030504040204" pitchFamily="50" charset="-128"/>
              <a:ea typeface="Meiryo UI" panose="020B0604030504040204" pitchFamily="50" charset="-128"/>
            </a:endParaRPr>
          </a:p>
        </p:txBody>
      </p:sp>
      <p:sp>
        <p:nvSpPr>
          <p:cNvPr id="4" name="Content Placeholder 3"/>
          <p:cNvSpPr>
            <a:spLocks noGrp="1"/>
          </p:cNvSpPr>
          <p:nvPr>
            <p:ph sz="half" idx="2"/>
          </p:nvPr>
        </p:nvSpPr>
        <p:spPr>
          <a:xfrm>
            <a:off x="6222429" y="1086426"/>
            <a:ext cx="5181600" cy="4214991"/>
          </a:xfrm>
        </p:spPr>
        <p:txBody>
          <a:bodyPr/>
          <a:lstStyle/>
          <a:p>
            <a:r>
              <a:rPr kumimoji="1" lang="ja-JP" altLang="en-US" b="1" dirty="0" smtClean="0">
                <a:solidFill>
                  <a:schemeClr val="accent6"/>
                </a:solidFill>
                <a:latin typeface="Meiryo UI" panose="020B0604030504040204" pitchFamily="50" charset="-128"/>
                <a:ea typeface="Meiryo UI" panose="020B0604030504040204" pitchFamily="50" charset="-128"/>
              </a:rPr>
              <a:t>ベルムレインフォレスト（ペラ州）</a:t>
            </a:r>
            <a:endParaRPr kumimoji="1" lang="en-US" altLang="ja-JP" b="1" dirty="0" smtClean="0">
              <a:solidFill>
                <a:schemeClr val="accent6"/>
              </a:solidFill>
              <a:latin typeface="Meiryo UI" panose="020B0604030504040204" pitchFamily="50" charset="-128"/>
              <a:ea typeface="Meiryo UI" panose="020B0604030504040204" pitchFamily="50" charset="-128"/>
            </a:endParaRPr>
          </a:p>
          <a:p>
            <a:pPr marL="0" indent="0">
              <a:buNone/>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（ペナンから３時間）</a:t>
            </a:r>
            <a:endParaRPr lang="en-US" altLang="ja-JP" b="1" dirty="0" smtClean="0">
              <a:latin typeface="Meiryo UI" panose="020B0604030504040204" pitchFamily="50" charset="-128"/>
              <a:ea typeface="Meiryo UI" panose="020B0604030504040204" pitchFamily="50" charset="-128"/>
            </a:endParaRPr>
          </a:p>
          <a:p>
            <a:pPr marL="0" indent="0">
              <a:buNone/>
            </a:pPr>
            <a:endParaRPr kumimoji="1" lang="ja-JP" altLang="en-US" b="1" dirty="0">
              <a:latin typeface="Meiryo UI" panose="020B0604030504040204" pitchFamily="50" charset="-128"/>
              <a:ea typeface="Meiryo UI" panose="020B0604030504040204" pitchFamily="50" charset="-12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11" y="4457463"/>
            <a:ext cx="2993620" cy="2245215"/>
          </a:xfrm>
          <a:prstGeom prst="rect">
            <a:avLst/>
          </a:prstGeom>
          <a:ln>
            <a:noFill/>
          </a:ln>
          <a:effectLst>
            <a:softEdge rad="112500"/>
          </a:effec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0731" y="4435789"/>
            <a:ext cx="2844184" cy="2245215"/>
          </a:xfrm>
          <a:prstGeom prst="rect">
            <a:avLst/>
          </a:prstGeom>
          <a:ln>
            <a:noFill/>
          </a:ln>
          <a:effectLst>
            <a:softEdge rad="112500"/>
          </a:effec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7312" y="2255473"/>
            <a:ext cx="3188620" cy="1793599"/>
          </a:xfrm>
          <a:prstGeom prst="rect">
            <a:avLst/>
          </a:prstGeom>
          <a:ln>
            <a:noFill/>
          </a:ln>
          <a:effectLst>
            <a:softEdge rad="112500"/>
          </a:effectLst>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81228" y="3134071"/>
            <a:ext cx="2992889" cy="1924000"/>
          </a:xfrm>
          <a:prstGeom prst="rect">
            <a:avLst/>
          </a:prstGeom>
          <a:ln>
            <a:noFill/>
          </a:ln>
          <a:effectLst>
            <a:softEdge rad="112500"/>
          </a:effectLst>
        </p:spPr>
      </p:pic>
      <p:sp>
        <p:nvSpPr>
          <p:cNvPr id="10" name="Title 1"/>
          <p:cNvSpPr txBox="1">
            <a:spLocks/>
          </p:cNvSpPr>
          <p:nvPr/>
        </p:nvSpPr>
        <p:spPr>
          <a:xfrm>
            <a:off x="549981" y="5580071"/>
            <a:ext cx="4160521" cy="7986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dirty="0">
              <a:latin typeface="Meiryo UI" panose="020B0604030504040204" pitchFamily="50" charset="-128"/>
              <a:ea typeface="Meiryo UI" panose="020B0604030504040204" pitchFamily="50" charset="-128"/>
            </a:endParaRPr>
          </a:p>
        </p:txBody>
      </p:sp>
      <p:sp>
        <p:nvSpPr>
          <p:cNvPr id="12" name="Title 1"/>
          <p:cNvSpPr txBox="1">
            <a:spLocks/>
          </p:cNvSpPr>
          <p:nvPr/>
        </p:nvSpPr>
        <p:spPr>
          <a:xfrm>
            <a:off x="10035456" y="2461115"/>
            <a:ext cx="1482076" cy="7986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latin typeface="Meiryo UI" panose="020B0604030504040204" pitchFamily="50" charset="-128"/>
                <a:ea typeface="Meiryo UI" panose="020B0604030504040204" pitchFamily="50" charset="-128"/>
              </a:rPr>
              <a:t>ラフレシア</a:t>
            </a:r>
            <a:r>
              <a:rPr lang="ja-JP" altLang="en-US" dirty="0" smtClean="0">
                <a:latin typeface="Meiryo UI" panose="020B0604030504040204" pitchFamily="50" charset="-128"/>
                <a:ea typeface="Meiryo UI" panose="020B0604030504040204" pitchFamily="50" charset="-128"/>
              </a:rPr>
              <a:t>　</a:t>
            </a:r>
            <a:endParaRPr lang="ja-JP" altLang="en-US" dirty="0">
              <a:latin typeface="Meiryo UI" panose="020B0604030504040204" pitchFamily="50" charset="-128"/>
              <a:ea typeface="Meiryo UI" panose="020B0604030504040204" pitchFamily="50" charset="-128"/>
            </a:endParaRPr>
          </a:p>
        </p:txBody>
      </p:sp>
      <p:sp>
        <p:nvSpPr>
          <p:cNvPr id="11" name="TextBox 10"/>
          <p:cNvSpPr txBox="1"/>
          <p:nvPr/>
        </p:nvSpPr>
        <p:spPr>
          <a:xfrm>
            <a:off x="6699893" y="5209214"/>
            <a:ext cx="5119352" cy="1169551"/>
          </a:xfrm>
          <a:prstGeom prst="rect">
            <a:avLst/>
          </a:prstGeom>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シンガポール</a:t>
            </a:r>
            <a:r>
              <a:rPr kumimoji="1" lang="en-US" altLang="ja-JP" sz="1400" dirty="0" smtClean="0">
                <a:latin typeface="Meiryo UI" panose="020B0604030504040204" pitchFamily="50" charset="-128"/>
                <a:ea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rPr>
              <a:t>倍の土地に広がる森林と湖に熱帯植物など</a:t>
            </a:r>
            <a:r>
              <a:rPr kumimoji="1" lang="en-US" altLang="ja-JP" sz="1400" dirty="0" smtClean="0">
                <a:latin typeface="Meiryo UI" panose="020B0604030504040204" pitchFamily="50" charset="-128"/>
                <a:ea typeface="Meiryo UI" panose="020B0604030504040204" pitchFamily="50" charset="-128"/>
              </a:rPr>
              <a:t>3,000</a:t>
            </a:r>
            <a:r>
              <a:rPr kumimoji="1" lang="ja-JP" altLang="en-US" sz="1400" dirty="0" smtClean="0">
                <a:latin typeface="Meiryo UI" panose="020B0604030504040204" pitchFamily="50" charset="-128"/>
                <a:ea typeface="Meiryo UI" panose="020B0604030504040204" pitchFamily="50" charset="-128"/>
              </a:rPr>
              <a:t>種の熱帯植物やトラ、象などといった野生動物も生息しています。</a:t>
            </a:r>
            <a:endParaRPr kumimoji="1"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ベルムレインフォレストリゾートに滞在し、ネーチャーウォークや　世界最大の花ラフレシア探索、原住民オランアスリの村を訪問等といったエコツアーが体験できます。</a:t>
            </a:r>
            <a:endParaRPr kumimoji="1" lang="ja-JP" altLang="en-US" sz="1400" dirty="0">
              <a:latin typeface="Meiryo UI" panose="020B0604030504040204" pitchFamily="50" charset="-128"/>
              <a:ea typeface="Meiryo UI" panose="020B0604030504040204" pitchFamily="50" charset="-128"/>
            </a:endParaRPr>
          </a:p>
        </p:txBody>
      </p:sp>
      <p:sp>
        <p:nvSpPr>
          <p:cNvPr id="13" name="TextBox 12"/>
          <p:cNvSpPr txBox="1"/>
          <p:nvPr/>
        </p:nvSpPr>
        <p:spPr>
          <a:xfrm>
            <a:off x="85932" y="2314991"/>
            <a:ext cx="6186164" cy="2031325"/>
          </a:xfrm>
          <a:prstGeom prst="rect">
            <a:avLst/>
          </a:prstGeom>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a:outerShdw blurRad="50800" dist="38100" dir="18900000" algn="b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1400" dirty="0" smtClean="0">
                <a:latin typeface="Meiryo UI" panose="020B0604030504040204" pitchFamily="50" charset="-128"/>
                <a:ea typeface="Meiryo UI" panose="020B0604030504040204" pitchFamily="50" charset="-128"/>
              </a:rPr>
              <a:t>ケダ州</a:t>
            </a:r>
            <a:r>
              <a:rPr lang="ja-JP" altLang="en-US" sz="1400" dirty="0">
                <a:latin typeface="Meiryo UI" panose="020B0604030504040204" pitchFamily="50" charset="-128"/>
                <a:ea typeface="Meiryo UI" panose="020B0604030504040204" pitchFamily="50" charset="-128"/>
              </a:rPr>
              <a:t>のメルボク（</a:t>
            </a:r>
            <a:r>
              <a:rPr lang="en-US" altLang="ja-JP" sz="1400" dirty="0" err="1">
                <a:latin typeface="Meiryo UI" panose="020B0604030504040204" pitchFamily="50" charset="-128"/>
                <a:ea typeface="Meiryo UI" panose="020B0604030504040204" pitchFamily="50" charset="-128"/>
              </a:rPr>
              <a:t>Merbok</a:t>
            </a:r>
            <a:r>
              <a:rPr lang="ja-JP" altLang="en-US" sz="1400" dirty="0">
                <a:latin typeface="Meiryo UI" panose="020B0604030504040204" pitchFamily="50" charset="-128"/>
                <a:ea typeface="Meiryo UI" panose="020B0604030504040204" pitchFamily="50" charset="-128"/>
              </a:rPr>
              <a:t>）に位置する広大な歴史的</a:t>
            </a:r>
            <a:r>
              <a:rPr lang="ja-JP" altLang="en-US" sz="1400" dirty="0" smtClean="0">
                <a:latin typeface="Meiryo UI" panose="020B0604030504040204" pitchFamily="50" charset="-128"/>
                <a:ea typeface="Meiryo UI" panose="020B0604030504040204" pitchFamily="50" charset="-128"/>
              </a:rPr>
              <a:t>場所で、かつて約</a:t>
            </a:r>
            <a:r>
              <a:rPr lang="en-US" altLang="ja-JP" sz="1400" dirty="0">
                <a:latin typeface="Meiryo UI" panose="020B0604030504040204" pitchFamily="50" charset="-128"/>
                <a:ea typeface="Meiryo UI" panose="020B0604030504040204" pitchFamily="50" charset="-128"/>
              </a:rPr>
              <a:t>2</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世紀から</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世紀にまでさかのぼる古代マレー王国スリーヴィジャヤ王朝が栄えた場所です</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マレーシア</a:t>
            </a:r>
            <a:r>
              <a:rPr lang="ja-JP" altLang="en-US" sz="1400" dirty="0">
                <a:latin typeface="Meiryo UI" panose="020B0604030504040204" pitchFamily="50" charset="-128"/>
                <a:ea typeface="Meiryo UI" panose="020B0604030504040204" pitchFamily="50" charset="-128"/>
              </a:rPr>
              <a:t>で最も遺跡が豊富な場所と言えます</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r>
            <a:br>
              <a:rPr lang="ja-JP" altLang="en-US"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ブジャンバレーで</a:t>
            </a:r>
            <a:r>
              <a:rPr lang="ja-JP" altLang="en-US" sz="1400" dirty="0" smtClean="0">
                <a:latin typeface="Meiryo UI" panose="020B0604030504040204" pitchFamily="50" charset="-128"/>
                <a:ea typeface="Meiryo UI" panose="020B0604030504040204" pitchFamily="50" charset="-128"/>
              </a:rPr>
              <a:t>は青磁</a:t>
            </a:r>
            <a:r>
              <a:rPr lang="ja-JP" altLang="en-US" sz="1400" dirty="0">
                <a:latin typeface="Meiryo UI" panose="020B0604030504040204" pitchFamily="50" charset="-128"/>
                <a:ea typeface="Meiryo UI" panose="020B0604030504040204" pitchFamily="50" charset="-128"/>
              </a:rPr>
              <a:t>や陶磁器、石器、土器、陶器、ガラスの破片、ビーズ、ペルシャ陶器などの多くの遺物が発見</a:t>
            </a:r>
            <a:r>
              <a:rPr lang="ja-JP" altLang="en-US" sz="1400" dirty="0" smtClean="0">
                <a:latin typeface="Meiryo UI" panose="020B0604030504040204" pitchFamily="50" charset="-128"/>
                <a:ea typeface="Meiryo UI" panose="020B0604030504040204" pitchFamily="50" charset="-128"/>
              </a:rPr>
              <a:t>されており、この</a:t>
            </a:r>
            <a:r>
              <a:rPr lang="ja-JP" altLang="en-US" sz="1400" dirty="0">
                <a:latin typeface="Meiryo UI" panose="020B0604030504040204" pitchFamily="50" charset="-128"/>
                <a:ea typeface="Meiryo UI" panose="020B0604030504040204" pitchFamily="50" charset="-128"/>
              </a:rPr>
              <a:t>地が、かつて東南アジアにおける世界貿易の中心的な中継地点であったことを示しています。 その当時インドから香辛料などを乗せて海を渡ってやってきた木船</a:t>
            </a:r>
            <a:r>
              <a:rPr lang="ja-JP" altLang="en-US" sz="1400" dirty="0" smtClean="0">
                <a:latin typeface="Meiryo UI" panose="020B0604030504040204" pitchFamily="50" charset="-128"/>
                <a:ea typeface="Meiryo UI" panose="020B0604030504040204" pitchFamily="50" charset="-128"/>
              </a:rPr>
              <a:t>がケダ州</a:t>
            </a:r>
            <a:r>
              <a:rPr lang="ja-JP" altLang="en-US" sz="1400" dirty="0">
                <a:latin typeface="Meiryo UI" panose="020B0604030504040204" pitchFamily="50" charset="-128"/>
                <a:ea typeface="Meiryo UI" panose="020B0604030504040204" pitchFamily="50" charset="-128"/>
              </a:rPr>
              <a:t>のメルボク川河口から、内陸に移動し、そこから陸路で物資を輸送したというのです</a:t>
            </a:r>
            <a:r>
              <a:rPr lang="ja-JP" altLang="en-US" sz="1400" dirty="0" smtClean="0">
                <a:latin typeface="Meiryo UI" panose="020B0604030504040204" pitchFamily="50" charset="-128"/>
                <a:ea typeface="Meiryo UI" panose="020B0604030504040204" pitchFamily="50" charset="-128"/>
              </a:rPr>
              <a:t>。そう</a:t>
            </a:r>
            <a:r>
              <a:rPr lang="ja-JP" altLang="en-US" sz="1400" dirty="0">
                <a:latin typeface="Meiryo UI" panose="020B0604030504040204" pitchFamily="50" charset="-128"/>
                <a:ea typeface="Meiryo UI" panose="020B0604030504040204" pitchFamily="50" charset="-128"/>
              </a:rPr>
              <a:t>いう理由でこの地域がインドの影響を色濃く</a:t>
            </a:r>
            <a:r>
              <a:rPr lang="ja-JP" altLang="en-US" sz="1400" dirty="0" smtClean="0">
                <a:latin typeface="Meiryo UI" panose="020B0604030504040204" pitchFamily="50" charset="-128"/>
                <a:ea typeface="Meiryo UI" panose="020B0604030504040204" pitchFamily="50" charset="-128"/>
              </a:rPr>
              <a:t>受けまた</a:t>
            </a:r>
            <a:r>
              <a:rPr lang="ja-JP" altLang="en-US" sz="1400" dirty="0">
                <a:latin typeface="Meiryo UI" panose="020B0604030504040204" pitchFamily="50" charset="-128"/>
                <a:ea typeface="Meiryo UI" panose="020B0604030504040204" pitchFamily="50" charset="-128"/>
              </a:rPr>
              <a:t>東南アジアの世界貿易の中継地点として</a:t>
            </a:r>
            <a:r>
              <a:rPr lang="ja-JP" altLang="en-US" sz="1400" dirty="0" smtClean="0">
                <a:latin typeface="Meiryo UI" panose="020B0604030504040204" pitchFamily="50" charset="-128"/>
                <a:ea typeface="Meiryo UI" panose="020B0604030504040204" pitchFamily="50" charset="-128"/>
              </a:rPr>
              <a:t>栄えたことが遺物から伺えます。</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1983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228</Words>
  <Application>Microsoft Office PowerPoint</Application>
  <PresentationFormat>Custom</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ペナン近郊エコツアー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教育旅行 ペナン</dc:title>
  <dc:creator>SMI01</dc:creator>
  <cp:lastModifiedBy>Miho_Tanaka</cp:lastModifiedBy>
  <cp:revision>49</cp:revision>
  <dcterms:created xsi:type="dcterms:W3CDTF">2016-06-29T06:32:53Z</dcterms:created>
  <dcterms:modified xsi:type="dcterms:W3CDTF">2016-07-20T00:03:47Z</dcterms:modified>
</cp:coreProperties>
</file>